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4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8" r:id="rId3"/>
    <p:sldId id="276" r:id="rId4"/>
    <p:sldId id="277" r:id="rId5"/>
    <p:sldId id="260" r:id="rId6"/>
    <p:sldId id="261" r:id="rId7"/>
    <p:sldId id="262" r:id="rId8"/>
    <p:sldId id="264" r:id="rId9"/>
    <p:sldId id="265" r:id="rId10"/>
    <p:sldId id="280" r:id="rId11"/>
    <p:sldId id="314" r:id="rId12"/>
    <p:sldId id="315" r:id="rId13"/>
    <p:sldId id="316" r:id="rId14"/>
    <p:sldId id="317" r:id="rId15"/>
    <p:sldId id="278" r:id="rId16"/>
    <p:sldId id="259" r:id="rId17"/>
    <p:sldId id="31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94" r:id="rId26"/>
    <p:sldId id="295" r:id="rId27"/>
    <p:sldId id="291" r:id="rId28"/>
    <p:sldId id="292" r:id="rId29"/>
    <p:sldId id="293" r:id="rId30"/>
    <p:sldId id="288" r:id="rId31"/>
    <p:sldId id="298" r:id="rId32"/>
    <p:sldId id="299" r:id="rId33"/>
    <p:sldId id="279" r:id="rId34"/>
    <p:sldId id="312" r:id="rId35"/>
    <p:sldId id="313" r:id="rId36"/>
    <p:sldId id="266" r:id="rId37"/>
    <p:sldId id="267" r:id="rId38"/>
    <p:sldId id="268" r:id="rId39"/>
    <p:sldId id="269" r:id="rId40"/>
    <p:sldId id="272" r:id="rId41"/>
    <p:sldId id="318" r:id="rId42"/>
    <p:sldId id="270" r:id="rId43"/>
    <p:sldId id="297" r:id="rId44"/>
    <p:sldId id="301" r:id="rId45"/>
    <p:sldId id="302" r:id="rId46"/>
    <p:sldId id="303" r:id="rId47"/>
    <p:sldId id="307" r:id="rId48"/>
    <p:sldId id="320" r:id="rId49"/>
    <p:sldId id="304" r:id="rId50"/>
    <p:sldId id="306" r:id="rId51"/>
    <p:sldId id="271" r:id="rId52"/>
    <p:sldId id="308" r:id="rId53"/>
    <p:sldId id="309" r:id="rId54"/>
    <p:sldId id="310" r:id="rId55"/>
    <p:sldId id="311" r:id="rId56"/>
    <p:sldId id="305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94613"/>
  </p:normalViewPr>
  <p:slideViewPr>
    <p:cSldViewPr snapToGrid="0" snapToObjects="1">
      <p:cViewPr>
        <p:scale>
          <a:sx n="114" d="100"/>
          <a:sy n="114" d="100"/>
        </p:scale>
        <p:origin x="1256" y="184"/>
      </p:cViewPr>
      <p:guideLst>
        <p:guide orient="horz" pos="2160"/>
        <p:guide pos="5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slw/Library/Containers/com.apple.mail/Data/Library/Mail%20Downloads/1882016D-3CF4-4555-9182-23E5910A0509/SIAMCSE17_pariLU_results_5sweeps_tol1e-1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//Users/slw/Documents/JICS/NASA_20170411/pariLU_results_01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//Users/slw/Documents/JICS/NASA_20170411/pariLU_results_01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file:////Users/slw/Documents/JICS/NASA_20170411/pariLU_results_01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oleObject" Target="file:////Users/slw/Documents/JICS/NASA_20170411/pariLU_results_01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oleObject" Target="file:////Users/slw/Documents/JICS/NASA_20170411/pariLU_results_01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oleObject" Target="file:////Users/slw/Documents/JICS/NASA_20170411/pariLU_results_01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oleObject" Target="file:////Users/user/Documents/JICS/NASA_20170411/pariLU_results_04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oleObject" Target="file:////Users/user/Documents/JICS/NASA_20170411/pariLU_results_04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oleObject" Target="file:////Users/user/Documents/JICS/NASA_20170411/pariLU_results_04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oleObject" Target="file:////Users/user/Documents/JICS/NASA_20170411/pariLU_results_0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slw/Library/Containers/com.apple.mail/Data/Library/Mail%20Downloads/1882016D-3CF4-4555-9182-23E5910A0509/SIAMCSE17_pariLU_results_5sweeps_tol1e-1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oleObject" Target="file:////Users/slw/Documents/JICS/NASA_20170411/pariLU_results_01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oleObject" Target="file:////Users/slw/Documents/JICS/NASA_20170411/pariLU_results_01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oleObject" Target="file:////Users/slw/Documents/JICS/NASA_20170411/pariLU_results_01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microsoft.com/office/2011/relationships/chartStyle" Target="style23.xml"/><Relationship Id="rId2" Type="http://schemas.microsoft.com/office/2011/relationships/chartColorStyle" Target="colors23.xml"/><Relationship Id="rId3" Type="http://schemas.openxmlformats.org/officeDocument/2006/relationships/oleObject" Target="file:////Users/slw/Documents/JICS/NASA_20170411/pariLU_results_01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microsoft.com/office/2011/relationships/chartStyle" Target="style24.xml"/><Relationship Id="rId2" Type="http://schemas.microsoft.com/office/2011/relationships/chartColorStyle" Target="colors24.xml"/><Relationship Id="rId3" Type="http://schemas.openxmlformats.org/officeDocument/2006/relationships/oleObject" Target="file:////Users/slw/Documents/JICS/NASA_20170411/pariLU_results_01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microsoft.com/office/2011/relationships/chartStyle" Target="style25.xml"/><Relationship Id="rId2" Type="http://schemas.microsoft.com/office/2011/relationships/chartColorStyle" Target="colors25.xml"/><Relationship Id="rId3" Type="http://schemas.openxmlformats.org/officeDocument/2006/relationships/oleObject" Target="file:////Users/slw/Documents/JICS/NASA_20170411/pariLU_results_01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microsoft.com/office/2011/relationships/chartStyle" Target="style26.xml"/><Relationship Id="rId2" Type="http://schemas.microsoft.com/office/2011/relationships/chartColorStyle" Target="colors26.xml"/><Relationship Id="rId3" Type="http://schemas.openxmlformats.org/officeDocument/2006/relationships/oleObject" Target="file:////Users/slw/Documents/JICS/NASA_20170411/pariLU_results_01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microsoft.com/office/2011/relationships/chartStyle" Target="style27.xml"/><Relationship Id="rId2" Type="http://schemas.microsoft.com/office/2011/relationships/chartColorStyle" Target="colors27.xml"/><Relationship Id="rId3" Type="http://schemas.openxmlformats.org/officeDocument/2006/relationships/oleObject" Target="file:////Users/slw/Documents/JICS/NASA_20170411/pariLU_results_01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microsoft.com/office/2011/relationships/chartStyle" Target="style28.xml"/><Relationship Id="rId2" Type="http://schemas.microsoft.com/office/2011/relationships/chartColorStyle" Target="colors28.xml"/><Relationship Id="rId3" Type="http://schemas.openxmlformats.org/officeDocument/2006/relationships/oleObject" Target="file:////Users/slw/Documents/JICS/NASA_20170411/pariLU_results_01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microsoft.com/office/2011/relationships/chartStyle" Target="style29.xml"/><Relationship Id="rId2" Type="http://schemas.microsoft.com/office/2011/relationships/chartColorStyle" Target="colors29.xml"/><Relationship Id="rId3" Type="http://schemas.openxmlformats.org/officeDocument/2006/relationships/oleObject" Target="file:////Users/slw/Documents/JICS/NASA_20170411/pariLU_results_0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slw/Library/Containers/com.apple.mail/Data/Library/Mail%20Downloads/1882016D-3CF4-4555-9182-23E5910A0509/SIAMCSE17_pariLU_results_5sweeps_tol1e-1.xlsx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microsoft.com/office/2011/relationships/chartStyle" Target="style30.xml"/><Relationship Id="rId2" Type="http://schemas.microsoft.com/office/2011/relationships/chartColorStyle" Target="colors30.xml"/><Relationship Id="rId3" Type="http://schemas.openxmlformats.org/officeDocument/2006/relationships/oleObject" Target="file:////Users/slw/Documents/JICS/NASA_20170411/pariLU_results_01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microsoft.com/office/2011/relationships/chartStyle" Target="style31.xml"/><Relationship Id="rId2" Type="http://schemas.microsoft.com/office/2011/relationships/chartColorStyle" Target="colors31.xml"/><Relationship Id="rId3" Type="http://schemas.openxmlformats.org/officeDocument/2006/relationships/oleObject" Target="file:////Users/slw/Documents/JICS/NASA_20170411/pariLU_results_0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slw/Documents/JICS/NASA_20170411/pariLU_results_0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slw/Documents/JICS/NASA_20170411/pariLU_results_0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/Users/slw/Documents/JICS/NASA_20170411/pariLU_results_01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/Users/slw/Documents/JICS/NASA_20170411/pariLU_results_01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/Users/slw/Documents/JICS/NASA_20170411/pariLU_results_01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/Users/slw/Documents/JICS/NASA_20170411/pariLU_results_0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[s]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Sheet3!$E$5</c:f>
              <c:strCache>
                <c:ptCount val="1"/>
                <c:pt idx="0">
                  <c:v>Time [s]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dLbl>
              <c:idx val="7"/>
              <c:layout>
                <c:manualLayout>
                  <c:x val="0.0"/>
                  <c:y val="-0.01070543326026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Sheet3!$B$6:$D$23</c:f>
              <c:multiLvlStrCache>
                <c:ptCount val="1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MKL </c:v>
                  </c:pt>
                  <c:pt idx="4">
                    <c:v>ParILU tol 1e-15</c:v>
                  </c:pt>
                  <c:pt idx="5">
                    <c:v>ParILU tol 1e-1</c:v>
                  </c:pt>
                  <c:pt idx="6">
                    <c:v>MKL </c:v>
                  </c:pt>
                  <c:pt idx="7">
                    <c:v>ParILU tol 1e-15</c:v>
                  </c:pt>
                  <c:pt idx="8">
                    <c:v>ParILU tol 1e-1</c:v>
                  </c:pt>
                  <c:pt idx="9">
                    <c:v>MKL </c:v>
                  </c:pt>
                  <c:pt idx="10">
                    <c:v>ParILU tol 1e-15</c:v>
                  </c:pt>
                  <c:pt idx="11">
                    <c:v>ParILU tol 1e-1</c:v>
                  </c:pt>
                  <c:pt idx="12">
                    <c:v>MKL </c:v>
                  </c:pt>
                  <c:pt idx="13">
                    <c:v>ParILU tol 1e-15</c:v>
                  </c:pt>
                  <c:pt idx="14">
                    <c:v>ParILU tol 1e-1</c:v>
                  </c:pt>
                  <c:pt idx="15">
                    <c:v>MKL </c:v>
                  </c:pt>
                  <c:pt idx="16">
                    <c:v>ParILU tol 1e-15</c:v>
                  </c:pt>
                  <c:pt idx="17">
                    <c:v>ParILU tol 1e-1</c:v>
                  </c:pt>
                </c:lvl>
                <c:lvl>
                  <c:pt idx="0">
                    <c:v>16</c:v>
                  </c:pt>
                  <c:pt idx="3">
                    <c:v>32</c:v>
                  </c:pt>
                  <c:pt idx="6">
                    <c:v>68</c:v>
                  </c:pt>
                  <c:pt idx="9">
                    <c:v>136</c:v>
                  </c:pt>
                  <c:pt idx="12">
                    <c:v>204</c:v>
                  </c:pt>
                  <c:pt idx="15">
                    <c:v>272</c:v>
                  </c:pt>
                </c:lvl>
                <c:lvl>
                  <c:pt idx="0">
                    <c:v>CPU</c:v>
                  </c:pt>
                  <c:pt idx="6">
                    <c:v>KNL</c:v>
                  </c:pt>
                </c:lvl>
              </c:multiLvlStrCache>
            </c:multiLvlStrRef>
          </c:cat>
          <c:val>
            <c:numRef>
              <c:f>Sheet3!$E$6:$E$23</c:f>
              <c:numCache>
                <c:formatCode>General</c:formatCode>
                <c:ptCount val="18"/>
                <c:pt idx="0">
                  <c:v>0.854358</c:v>
                </c:pt>
                <c:pt idx="1">
                  <c:v>0.744124</c:v>
                </c:pt>
                <c:pt idx="2">
                  <c:v>0.486821</c:v>
                </c:pt>
                <c:pt idx="3">
                  <c:v>1.307835</c:v>
                </c:pt>
                <c:pt idx="4">
                  <c:v>0.830351</c:v>
                </c:pt>
                <c:pt idx="5">
                  <c:v>0.542718</c:v>
                </c:pt>
                <c:pt idx="6">
                  <c:v>1.594836</c:v>
                </c:pt>
                <c:pt idx="7">
                  <c:v>1.621562</c:v>
                </c:pt>
                <c:pt idx="8">
                  <c:v>1.161366</c:v>
                </c:pt>
                <c:pt idx="9">
                  <c:v>1.722214</c:v>
                </c:pt>
                <c:pt idx="10">
                  <c:v>1.144376</c:v>
                </c:pt>
                <c:pt idx="11">
                  <c:v>1.021996</c:v>
                </c:pt>
                <c:pt idx="12">
                  <c:v>1.828752</c:v>
                </c:pt>
                <c:pt idx="13">
                  <c:v>1.232995</c:v>
                </c:pt>
                <c:pt idx="14">
                  <c:v>0.783204</c:v>
                </c:pt>
                <c:pt idx="15">
                  <c:v>1.861814</c:v>
                </c:pt>
                <c:pt idx="16">
                  <c:v>0.960091</c:v>
                </c:pt>
                <c:pt idx="17">
                  <c:v>0.766082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986768"/>
        <c:axId val="419991456"/>
      </c:barChart>
      <c:catAx>
        <c:axId val="419986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991456"/>
        <c:crosses val="autoZero"/>
        <c:auto val="1"/>
        <c:lblAlgn val="ctr"/>
        <c:lblOffset val="100"/>
        <c:noMultiLvlLbl val="0"/>
      </c:catAx>
      <c:valAx>
        <c:axId val="419991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986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A(3) </a:t>
            </a:r>
            <a:r>
              <a:rPr lang="en-US"/>
              <a:t>GMRES Residual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'fill(3)'!$G$5</c:f>
              <c:strCache>
                <c:ptCount val="1"/>
                <c:pt idx="0">
                  <c:v>Residual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'fill(3)'!$K$6:$K$43</c:f>
              <c:numCache>
                <c:formatCode>0.00E+00</c:formatCode>
                <c:ptCount val="38"/>
                <c:pt idx="0">
                  <c:v>3.609158E-5</c:v>
                </c:pt>
                <c:pt idx="1">
                  <c:v>3.600284E-5</c:v>
                </c:pt>
                <c:pt idx="2">
                  <c:v>3.591122E-5</c:v>
                </c:pt>
                <c:pt idx="3">
                  <c:v>3.585161E-5</c:v>
                </c:pt>
                <c:pt idx="4">
                  <c:v>3.873284E-5</c:v>
                </c:pt>
                <c:pt idx="5">
                  <c:v>3.873284E-5</c:v>
                </c:pt>
                <c:pt idx="7">
                  <c:v>3.609158E-5</c:v>
                </c:pt>
                <c:pt idx="8">
                  <c:v>3.602116E-5</c:v>
                </c:pt>
                <c:pt idx="9">
                  <c:v>3.591656E-5</c:v>
                </c:pt>
                <c:pt idx="10">
                  <c:v>3.363644E-5</c:v>
                </c:pt>
                <c:pt idx="11">
                  <c:v>3.958152E-5</c:v>
                </c:pt>
                <c:pt idx="12">
                  <c:v>3.75847E-5</c:v>
                </c:pt>
                <c:pt idx="13">
                  <c:v>3.587824E-5</c:v>
                </c:pt>
                <c:pt idx="14">
                  <c:v>3.587145E-5</c:v>
                </c:pt>
                <c:pt idx="15">
                  <c:v>3.596808E-5</c:v>
                </c:pt>
                <c:pt idx="16">
                  <c:v>2.785145E-5</c:v>
                </c:pt>
                <c:pt idx="17">
                  <c:v>3.592778E-5</c:v>
                </c:pt>
                <c:pt idx="18">
                  <c:v>3.592778E-5</c:v>
                </c:pt>
                <c:pt idx="20">
                  <c:v>3.587824E-5</c:v>
                </c:pt>
                <c:pt idx="21">
                  <c:v>3.58626E-5</c:v>
                </c:pt>
                <c:pt idx="22">
                  <c:v>3.579129E-5</c:v>
                </c:pt>
                <c:pt idx="23">
                  <c:v>3.738528E-5</c:v>
                </c:pt>
                <c:pt idx="24">
                  <c:v>3.678558E-5</c:v>
                </c:pt>
                <c:pt idx="25">
                  <c:v>3.570511E-5</c:v>
                </c:pt>
                <c:pt idx="26">
                  <c:v>3.587824E-5</c:v>
                </c:pt>
                <c:pt idx="27">
                  <c:v>3.585031E-5</c:v>
                </c:pt>
                <c:pt idx="28">
                  <c:v>3.566211E-5</c:v>
                </c:pt>
                <c:pt idx="29">
                  <c:v>3.956195E-5</c:v>
                </c:pt>
                <c:pt idx="30">
                  <c:v>3.875282E-5</c:v>
                </c:pt>
                <c:pt idx="31">
                  <c:v>3.951378E-5</c:v>
                </c:pt>
                <c:pt idx="32">
                  <c:v>3.587824E-5</c:v>
                </c:pt>
                <c:pt idx="33">
                  <c:v>3.586718E-5</c:v>
                </c:pt>
                <c:pt idx="34">
                  <c:v>3.587257E-5</c:v>
                </c:pt>
                <c:pt idx="35">
                  <c:v>3.909148E-5</c:v>
                </c:pt>
                <c:pt idx="36">
                  <c:v>3.578679E-5</c:v>
                </c:pt>
                <c:pt idx="37">
                  <c:v>3.587478E-5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911408"/>
        <c:axId val="423916368"/>
      </c:barChart>
      <c:catAx>
        <c:axId val="42391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16368"/>
        <c:crossesAt val="1.0E-10"/>
        <c:auto val="1"/>
        <c:lblAlgn val="ctr"/>
        <c:lblOffset val="100"/>
        <c:noMultiLvlLbl val="0"/>
      </c:catAx>
      <c:valAx>
        <c:axId val="423916368"/>
        <c:scaling>
          <c:logBase val="10.0"/>
          <c:orientation val="minMax"/>
          <c:min val="1.0E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1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A(3) </a:t>
            </a:r>
            <a:r>
              <a:rPr lang="en-US"/>
              <a:t>GMRES Search Directions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806237822436926"/>
          <c:y val="0.176916932907348"/>
          <c:w val="0.90031016120345"/>
          <c:h val="0.7653975860844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'fill(0)'!$M$5</c:f>
              <c:strCache>
                <c:ptCount val="1"/>
                <c:pt idx="0">
                  <c:v>Total Time to Solution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'fill(3)'!$J$6:$J$43</c:f>
              <c:numCache>
                <c:formatCode>0</c:formatCode>
                <c:ptCount val="38"/>
                <c:pt idx="0">
                  <c:v>574.0</c:v>
                </c:pt>
                <c:pt idx="1">
                  <c:v>574.0</c:v>
                </c:pt>
                <c:pt idx="2">
                  <c:v>574.0</c:v>
                </c:pt>
                <c:pt idx="3">
                  <c:v>474.0</c:v>
                </c:pt>
                <c:pt idx="4">
                  <c:v>202.0</c:v>
                </c:pt>
                <c:pt idx="5">
                  <c:v>202.0</c:v>
                </c:pt>
                <c:pt idx="7">
                  <c:v>574.0</c:v>
                </c:pt>
                <c:pt idx="8">
                  <c:v>574.0</c:v>
                </c:pt>
                <c:pt idx="9">
                  <c:v>574.0</c:v>
                </c:pt>
                <c:pt idx="10">
                  <c:v>615.0</c:v>
                </c:pt>
                <c:pt idx="11">
                  <c:v>100.0</c:v>
                </c:pt>
                <c:pt idx="12">
                  <c:v>185.0</c:v>
                </c:pt>
                <c:pt idx="13">
                  <c:v>574.0</c:v>
                </c:pt>
                <c:pt idx="14">
                  <c:v>574.0</c:v>
                </c:pt>
                <c:pt idx="15">
                  <c:v>575.0</c:v>
                </c:pt>
                <c:pt idx="16">
                  <c:v>763.0</c:v>
                </c:pt>
                <c:pt idx="17">
                  <c:v>311.0</c:v>
                </c:pt>
                <c:pt idx="18">
                  <c:v>763.0</c:v>
                </c:pt>
                <c:pt idx="20">
                  <c:v>574.0</c:v>
                </c:pt>
                <c:pt idx="21">
                  <c:v>574.0</c:v>
                </c:pt>
                <c:pt idx="22">
                  <c:v>572.0</c:v>
                </c:pt>
                <c:pt idx="23">
                  <c:v>120.0</c:v>
                </c:pt>
                <c:pt idx="24">
                  <c:v>309.0</c:v>
                </c:pt>
                <c:pt idx="25">
                  <c:v>310.0</c:v>
                </c:pt>
                <c:pt idx="26">
                  <c:v>574.0</c:v>
                </c:pt>
                <c:pt idx="27">
                  <c:v>574.0</c:v>
                </c:pt>
                <c:pt idx="28">
                  <c:v>574.0</c:v>
                </c:pt>
                <c:pt idx="29">
                  <c:v>112.0</c:v>
                </c:pt>
                <c:pt idx="30">
                  <c:v>110.0</c:v>
                </c:pt>
                <c:pt idx="31">
                  <c:v>110.0</c:v>
                </c:pt>
                <c:pt idx="32">
                  <c:v>574.0</c:v>
                </c:pt>
                <c:pt idx="33">
                  <c:v>574.0</c:v>
                </c:pt>
                <c:pt idx="34">
                  <c:v>574.0</c:v>
                </c:pt>
                <c:pt idx="35">
                  <c:v>119.0</c:v>
                </c:pt>
                <c:pt idx="36">
                  <c:v>322.0</c:v>
                </c:pt>
                <c:pt idx="37">
                  <c:v>320.0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983760"/>
        <c:axId val="423987904"/>
      </c:barChart>
      <c:catAx>
        <c:axId val="4239837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3987904"/>
        <c:crosses val="autoZero"/>
        <c:auto val="1"/>
        <c:lblAlgn val="ctr"/>
        <c:lblOffset val="100"/>
        <c:noMultiLvlLbl val="0"/>
      </c:catAx>
      <c:valAx>
        <c:axId val="423987904"/>
        <c:scaling>
          <c:orientation val="minMax"/>
          <c:max val="13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83760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A(0) </a:t>
            </a:r>
            <a:r>
              <a:rPr lang="en-US"/>
              <a:t>GMRES Search Directions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16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'fill(0)lineplot'!$F$6:$F$11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5.0</c:v>
                </c:pt>
                <c:pt idx="4">
                  <c:v>10.0</c:v>
                </c:pt>
                <c:pt idx="5">
                  <c:v>13.0</c:v>
                </c:pt>
              </c:numCache>
            </c:numRef>
          </c:xVal>
          <c:yVal>
            <c:numRef>
              <c:f>'fill(0)lineplot'!$J$6:$J$11</c:f>
              <c:numCache>
                <c:formatCode>0</c:formatCode>
                <c:ptCount val="6"/>
                <c:pt idx="0">
                  <c:v>1178.0</c:v>
                </c:pt>
                <c:pt idx="1">
                  <c:v>379.0</c:v>
                </c:pt>
                <c:pt idx="2">
                  <c:v>446.0</c:v>
                </c:pt>
                <c:pt idx="3">
                  <c:v>937.0</c:v>
                </c:pt>
                <c:pt idx="4">
                  <c:v>1178.0</c:v>
                </c:pt>
                <c:pt idx="5">
                  <c:v>1178.0</c:v>
                </c:pt>
              </c:numCache>
            </c:numRef>
          </c:yVal>
          <c:smooth val="0"/>
        </c:ser>
        <c:ser>
          <c:idx val="1"/>
          <c:order val="1"/>
          <c:tx>
            <c:v>32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'fill(0)lineplot'!$F$12:$F$17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8.0</c:v>
                </c:pt>
                <c:pt idx="4">
                  <c:v>19.0</c:v>
                </c:pt>
                <c:pt idx="5">
                  <c:v>27.0</c:v>
                </c:pt>
              </c:numCache>
            </c:numRef>
          </c:xVal>
          <c:yVal>
            <c:numRef>
              <c:f>'fill(0)lineplot'!$J$12:$J$17</c:f>
              <c:numCache>
                <c:formatCode>0</c:formatCode>
                <c:ptCount val="6"/>
                <c:pt idx="0">
                  <c:v>1178.0</c:v>
                </c:pt>
                <c:pt idx="1">
                  <c:v>355.0</c:v>
                </c:pt>
                <c:pt idx="2">
                  <c:v>431.0</c:v>
                </c:pt>
                <c:pt idx="3">
                  <c:v>958.0</c:v>
                </c:pt>
                <c:pt idx="4">
                  <c:v>1178.0</c:v>
                </c:pt>
                <c:pt idx="5">
                  <c:v>1178.0</c:v>
                </c:pt>
              </c:numCache>
            </c:numRef>
          </c:yVal>
          <c:smooth val="0"/>
        </c:ser>
        <c:ser>
          <c:idx val="2"/>
          <c:order val="2"/>
          <c:tx>
            <c:v>68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'fill(0)lineplot'!$F$18:$F$23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9.0</c:v>
                </c:pt>
                <c:pt idx="4">
                  <c:v>40.0</c:v>
                </c:pt>
                <c:pt idx="5">
                  <c:v>53.0</c:v>
                </c:pt>
              </c:numCache>
            </c:numRef>
          </c:xVal>
          <c:yVal>
            <c:numRef>
              <c:f>'fill(0)lineplot'!$J$18:$J$23</c:f>
              <c:numCache>
                <c:formatCode>0</c:formatCode>
                <c:ptCount val="6"/>
                <c:pt idx="0">
                  <c:v>1178.0</c:v>
                </c:pt>
                <c:pt idx="1">
                  <c:v>455.0</c:v>
                </c:pt>
                <c:pt idx="2">
                  <c:v>455.0</c:v>
                </c:pt>
                <c:pt idx="3">
                  <c:v>456.0</c:v>
                </c:pt>
                <c:pt idx="4">
                  <c:v>1169.0</c:v>
                </c:pt>
                <c:pt idx="5">
                  <c:v>1178.0</c:v>
                </c:pt>
              </c:numCache>
            </c:numRef>
          </c:yVal>
          <c:smooth val="0"/>
        </c:ser>
        <c:ser>
          <c:idx val="3"/>
          <c:order val="3"/>
          <c:tx>
            <c:v>136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'fill(0)lineplot'!$F$24:$F$29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9.0</c:v>
                </c:pt>
                <c:pt idx="4">
                  <c:v>33.0</c:v>
                </c:pt>
                <c:pt idx="5">
                  <c:v>51.0</c:v>
                </c:pt>
              </c:numCache>
            </c:numRef>
          </c:xVal>
          <c:yVal>
            <c:numRef>
              <c:f>'fill(0)lineplot'!$J$24:$J$29</c:f>
              <c:numCache>
                <c:formatCode>0</c:formatCode>
                <c:ptCount val="6"/>
                <c:pt idx="0">
                  <c:v>1178.0</c:v>
                </c:pt>
                <c:pt idx="1">
                  <c:v>432.0</c:v>
                </c:pt>
                <c:pt idx="2">
                  <c:v>432.0</c:v>
                </c:pt>
                <c:pt idx="3">
                  <c:v>532.0</c:v>
                </c:pt>
                <c:pt idx="4">
                  <c:v>1203.0</c:v>
                </c:pt>
                <c:pt idx="5">
                  <c:v>1178.0</c:v>
                </c:pt>
              </c:numCache>
            </c:numRef>
          </c:yVal>
          <c:smooth val="0"/>
        </c:ser>
        <c:ser>
          <c:idx val="4"/>
          <c:order val="4"/>
          <c:tx>
            <c:v>204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'fill(0)lineplot'!$F$30:$F$35</c:f>
              <c:numCache>
                <c:formatCode>General</c:formatCode>
                <c:ptCount val="6"/>
                <c:pt idx="0">
                  <c:v>0.0</c:v>
                </c:pt>
                <c:pt idx="1">
                  <c:v>4.0</c:v>
                </c:pt>
                <c:pt idx="2">
                  <c:v>4.0</c:v>
                </c:pt>
                <c:pt idx="3">
                  <c:v>8.0</c:v>
                </c:pt>
                <c:pt idx="4">
                  <c:v>36.0</c:v>
                </c:pt>
                <c:pt idx="5">
                  <c:v>57.0</c:v>
                </c:pt>
              </c:numCache>
            </c:numRef>
          </c:xVal>
          <c:yVal>
            <c:numRef>
              <c:f>'fill(0)lineplot'!$J$30:$J$35</c:f>
              <c:numCache>
                <c:formatCode>0</c:formatCode>
                <c:ptCount val="6"/>
                <c:pt idx="0">
                  <c:v>1178.0</c:v>
                </c:pt>
                <c:pt idx="1">
                  <c:v>433.0</c:v>
                </c:pt>
                <c:pt idx="2">
                  <c:v>433.0</c:v>
                </c:pt>
                <c:pt idx="3">
                  <c:v>456.0</c:v>
                </c:pt>
                <c:pt idx="4">
                  <c:v>1171.0</c:v>
                </c:pt>
                <c:pt idx="5">
                  <c:v>1178.0</c:v>
                </c:pt>
              </c:numCache>
            </c:numRef>
          </c:yVal>
          <c:smooth val="0"/>
        </c:ser>
        <c:ser>
          <c:idx val="5"/>
          <c:order val="5"/>
          <c:tx>
            <c:v>272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'fill(0)lineplot'!$F$36:$F$41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8.0</c:v>
                </c:pt>
                <c:pt idx="4">
                  <c:v>37.0</c:v>
                </c:pt>
                <c:pt idx="5">
                  <c:v>47.0</c:v>
                </c:pt>
              </c:numCache>
            </c:numRef>
          </c:xVal>
          <c:yVal>
            <c:numRef>
              <c:f>'fill(0)lineplot'!$J$36:$J$41</c:f>
              <c:numCache>
                <c:formatCode>0</c:formatCode>
                <c:ptCount val="6"/>
                <c:pt idx="0">
                  <c:v>1178.0</c:v>
                </c:pt>
                <c:pt idx="1">
                  <c:v>429.0</c:v>
                </c:pt>
                <c:pt idx="2">
                  <c:v>430.0</c:v>
                </c:pt>
                <c:pt idx="3">
                  <c:v>641.0</c:v>
                </c:pt>
                <c:pt idx="4">
                  <c:v>1188.0</c:v>
                </c:pt>
                <c:pt idx="5">
                  <c:v>1178.0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5096416"/>
        <c:axId val="415062720"/>
      </c:scatterChart>
      <c:valAx>
        <c:axId val="415096416"/>
        <c:scaling>
          <c:orientation val="minMax"/>
          <c:max val="7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PariLU Iterations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5062720"/>
        <c:crosses val="autoZero"/>
        <c:crossBetween val="midCat"/>
      </c:valAx>
      <c:valAx>
        <c:axId val="415062720"/>
        <c:scaling>
          <c:orientation val="minMax"/>
          <c:max val="12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GMRES Search Directions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50964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A(1) </a:t>
            </a:r>
            <a:r>
              <a:rPr lang="en-US"/>
              <a:t>GMRES Search Directions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16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'fill(1)lineplot'!$F$6:$F$11</c:f>
              <c:numCache>
                <c:formatCode>General</c:formatCode>
                <c:ptCount val="6"/>
                <c:pt idx="0">
                  <c:v>0.0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10.0</c:v>
                </c:pt>
                <c:pt idx="5">
                  <c:v>14.0</c:v>
                </c:pt>
              </c:numCache>
            </c:numRef>
          </c:xVal>
          <c:yVal>
            <c:numRef>
              <c:f>'fill(1)lineplot'!$J$6:$J$11</c:f>
              <c:numCache>
                <c:formatCode>0</c:formatCode>
                <c:ptCount val="6"/>
                <c:pt idx="0">
                  <c:v>697.0</c:v>
                </c:pt>
                <c:pt idx="1">
                  <c:v>211.0</c:v>
                </c:pt>
                <c:pt idx="2">
                  <c:v>223.0</c:v>
                </c:pt>
                <c:pt idx="3">
                  <c:v>398.0</c:v>
                </c:pt>
                <c:pt idx="4">
                  <c:v>697.0</c:v>
                </c:pt>
                <c:pt idx="5">
                  <c:v>697.0</c:v>
                </c:pt>
              </c:numCache>
            </c:numRef>
          </c:yVal>
          <c:smooth val="0"/>
        </c:ser>
        <c:ser>
          <c:idx val="1"/>
          <c:order val="1"/>
          <c:tx>
            <c:v>32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'fill(1)lineplot'!$F$12:$F$17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3.0</c:v>
                </c:pt>
                <c:pt idx="3">
                  <c:v>6.0</c:v>
                </c:pt>
                <c:pt idx="4">
                  <c:v>16.0</c:v>
                </c:pt>
                <c:pt idx="5">
                  <c:v>25.0</c:v>
                </c:pt>
              </c:numCache>
            </c:numRef>
          </c:xVal>
          <c:yVal>
            <c:numRef>
              <c:f>'fill(1)lineplot'!$J$12:$J$17</c:f>
              <c:numCache>
                <c:formatCode>0</c:formatCode>
                <c:ptCount val="6"/>
                <c:pt idx="0">
                  <c:v>697.0</c:v>
                </c:pt>
                <c:pt idx="1">
                  <c:v>237.0</c:v>
                </c:pt>
                <c:pt idx="2">
                  <c:v>208.0</c:v>
                </c:pt>
                <c:pt idx="3">
                  <c:v>226.0</c:v>
                </c:pt>
                <c:pt idx="4">
                  <c:v>683.0</c:v>
                </c:pt>
                <c:pt idx="5">
                  <c:v>697.0</c:v>
                </c:pt>
              </c:numCache>
            </c:numRef>
          </c:yVal>
          <c:smooth val="0"/>
        </c:ser>
        <c:ser>
          <c:idx val="2"/>
          <c:order val="2"/>
          <c:tx>
            <c:v>68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'fill(1)lineplot'!$F$18:$F$23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12.0</c:v>
                </c:pt>
                <c:pt idx="4">
                  <c:v>31.0</c:v>
                </c:pt>
                <c:pt idx="5">
                  <c:v>50.0</c:v>
                </c:pt>
              </c:numCache>
            </c:numRef>
          </c:xVal>
          <c:yVal>
            <c:numRef>
              <c:f>'fill(1)lineplot'!$J$18:$J$23</c:f>
              <c:numCache>
                <c:formatCode>0</c:formatCode>
                <c:ptCount val="6"/>
                <c:pt idx="0">
                  <c:v>697.0</c:v>
                </c:pt>
                <c:pt idx="1">
                  <c:v>358.0</c:v>
                </c:pt>
                <c:pt idx="2">
                  <c:v>355.0</c:v>
                </c:pt>
                <c:pt idx="3">
                  <c:v>225.0</c:v>
                </c:pt>
                <c:pt idx="4">
                  <c:v>674.0</c:v>
                </c:pt>
                <c:pt idx="5">
                  <c:v>697.0</c:v>
                </c:pt>
              </c:numCache>
            </c:numRef>
          </c:yVal>
          <c:smooth val="0"/>
        </c:ser>
        <c:ser>
          <c:idx val="3"/>
          <c:order val="3"/>
          <c:tx>
            <c:v>136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'fill(1)lineplot'!$F$24:$F$29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11.0</c:v>
                </c:pt>
                <c:pt idx="4">
                  <c:v>28.0</c:v>
                </c:pt>
                <c:pt idx="5">
                  <c:v>48.0</c:v>
                </c:pt>
              </c:numCache>
            </c:numRef>
          </c:xVal>
          <c:yVal>
            <c:numRef>
              <c:f>'fill(1)lineplot'!$J$24:$J$29</c:f>
              <c:numCache>
                <c:formatCode>0</c:formatCode>
                <c:ptCount val="6"/>
                <c:pt idx="0">
                  <c:v>697.0</c:v>
                </c:pt>
                <c:pt idx="1">
                  <c:v>351.0</c:v>
                </c:pt>
                <c:pt idx="2">
                  <c:v>347.0</c:v>
                </c:pt>
                <c:pt idx="3">
                  <c:v>344.0</c:v>
                </c:pt>
                <c:pt idx="4">
                  <c:v>676.0</c:v>
                </c:pt>
                <c:pt idx="5">
                  <c:v>697.0</c:v>
                </c:pt>
              </c:numCache>
            </c:numRef>
          </c:yVal>
          <c:smooth val="0"/>
        </c:ser>
        <c:ser>
          <c:idx val="4"/>
          <c:order val="4"/>
          <c:tx>
            <c:v>204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'fill(1)lineplot'!$F$30:$F$35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9.0</c:v>
                </c:pt>
                <c:pt idx="4">
                  <c:v>29.0</c:v>
                </c:pt>
                <c:pt idx="5">
                  <c:v>47.0</c:v>
                </c:pt>
              </c:numCache>
            </c:numRef>
          </c:xVal>
          <c:yVal>
            <c:numRef>
              <c:f>'fill(1)lineplot'!$J$30:$J$35</c:f>
              <c:numCache>
                <c:formatCode>0</c:formatCode>
                <c:ptCount val="6"/>
                <c:pt idx="0">
                  <c:v>697.0</c:v>
                </c:pt>
                <c:pt idx="1">
                  <c:v>376.0</c:v>
                </c:pt>
                <c:pt idx="2">
                  <c:v>379.0</c:v>
                </c:pt>
                <c:pt idx="3">
                  <c:v>222.0</c:v>
                </c:pt>
                <c:pt idx="4">
                  <c:v>724.0</c:v>
                </c:pt>
                <c:pt idx="5">
                  <c:v>697.0</c:v>
                </c:pt>
              </c:numCache>
            </c:numRef>
          </c:yVal>
          <c:smooth val="0"/>
        </c:ser>
        <c:ser>
          <c:idx val="5"/>
          <c:order val="5"/>
          <c:tx>
            <c:v>272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'fill(1)lineplot'!$F$36:$F$41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9.0</c:v>
                </c:pt>
                <c:pt idx="4">
                  <c:v>24.0</c:v>
                </c:pt>
                <c:pt idx="5">
                  <c:v>41.0</c:v>
                </c:pt>
              </c:numCache>
            </c:numRef>
          </c:xVal>
          <c:yVal>
            <c:numRef>
              <c:f>'fill(1)lineplot'!$J$36:$J$41</c:f>
              <c:numCache>
                <c:formatCode>0</c:formatCode>
                <c:ptCount val="6"/>
                <c:pt idx="0">
                  <c:v>697.0</c:v>
                </c:pt>
                <c:pt idx="1">
                  <c:v>384.0</c:v>
                </c:pt>
                <c:pt idx="2">
                  <c:v>404.0</c:v>
                </c:pt>
                <c:pt idx="3">
                  <c:v>241.0</c:v>
                </c:pt>
                <c:pt idx="4">
                  <c:v>696.0</c:v>
                </c:pt>
                <c:pt idx="5">
                  <c:v>697.0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4726896"/>
        <c:axId val="414734912"/>
      </c:scatterChart>
      <c:valAx>
        <c:axId val="414726896"/>
        <c:scaling>
          <c:orientation val="minMax"/>
          <c:max val="70.0"/>
          <c:min val="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PariLU Iterations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734912"/>
        <c:crossesAt val="0.0"/>
        <c:crossBetween val="midCat"/>
        <c:majorUnit val="10.0"/>
      </c:valAx>
      <c:valAx>
        <c:axId val="414734912"/>
        <c:scaling>
          <c:orientation val="minMax"/>
          <c:max val="1200.0"/>
          <c:min val="0.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crossAx val="414726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 dirty="0">
                <a:effectLst/>
              </a:rPr>
              <a:t>A(2) </a:t>
            </a:r>
            <a:r>
              <a:rPr lang="en-US" dirty="0"/>
              <a:t>GMRES Search Directions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16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'fill(2)lineplot'!$F$6:$F$11</c:f>
              <c:numCache>
                <c:formatCode>General</c:formatCode>
                <c:ptCount val="6"/>
                <c:pt idx="0">
                  <c:v>0.0</c:v>
                </c:pt>
                <c:pt idx="1">
                  <c:v>3.0</c:v>
                </c:pt>
                <c:pt idx="2">
                  <c:v>3.0</c:v>
                </c:pt>
                <c:pt idx="3">
                  <c:v>7.0</c:v>
                </c:pt>
                <c:pt idx="4">
                  <c:v>10.0</c:v>
                </c:pt>
                <c:pt idx="5">
                  <c:v>15.0</c:v>
                </c:pt>
              </c:numCache>
            </c:numRef>
          </c:xVal>
          <c:yVal>
            <c:numRef>
              <c:f>'fill(2)lineplot'!$J$6:$J$11</c:f>
              <c:numCache>
                <c:formatCode>0</c:formatCode>
                <c:ptCount val="6"/>
                <c:pt idx="0">
                  <c:v>626.0</c:v>
                </c:pt>
                <c:pt idx="1">
                  <c:v>173.0</c:v>
                </c:pt>
                <c:pt idx="2">
                  <c:v>173.0</c:v>
                </c:pt>
                <c:pt idx="3">
                  <c:v>584.0</c:v>
                </c:pt>
                <c:pt idx="4">
                  <c:v>626.0</c:v>
                </c:pt>
                <c:pt idx="5">
                  <c:v>626.0</c:v>
                </c:pt>
              </c:numCache>
            </c:numRef>
          </c:yVal>
          <c:smooth val="0"/>
        </c:ser>
        <c:ser>
          <c:idx val="1"/>
          <c:order val="1"/>
          <c:tx>
            <c:v>32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'fill(2)lineplot'!$F$12:$F$17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3.0</c:v>
                </c:pt>
                <c:pt idx="3">
                  <c:v>11.0</c:v>
                </c:pt>
                <c:pt idx="4">
                  <c:v>18.0</c:v>
                </c:pt>
                <c:pt idx="5">
                  <c:v>27.0</c:v>
                </c:pt>
              </c:numCache>
            </c:numRef>
          </c:xVal>
          <c:yVal>
            <c:numRef>
              <c:f>'fill(2)lineplot'!$J$12:$J$17</c:f>
              <c:numCache>
                <c:formatCode>0</c:formatCode>
                <c:ptCount val="6"/>
                <c:pt idx="0">
                  <c:v>626.0</c:v>
                </c:pt>
                <c:pt idx="1">
                  <c:v>234.0</c:v>
                </c:pt>
                <c:pt idx="2">
                  <c:v>158.0</c:v>
                </c:pt>
                <c:pt idx="3">
                  <c:v>485.0</c:v>
                </c:pt>
                <c:pt idx="4">
                  <c:v>626.0</c:v>
                </c:pt>
                <c:pt idx="5">
                  <c:v>626.0</c:v>
                </c:pt>
              </c:numCache>
            </c:numRef>
          </c:yVal>
          <c:smooth val="0"/>
        </c:ser>
        <c:ser>
          <c:idx val="2"/>
          <c:order val="2"/>
          <c:tx>
            <c:v>68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'fill(2)lineplot'!$F$18:$F$23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21.0</c:v>
                </c:pt>
                <c:pt idx="4">
                  <c:v>35.0</c:v>
                </c:pt>
                <c:pt idx="5">
                  <c:v>57.0</c:v>
                </c:pt>
              </c:numCache>
            </c:numRef>
          </c:xVal>
          <c:yVal>
            <c:numRef>
              <c:f>'fill(2)lineplot'!$J$18:$J$23</c:f>
              <c:numCache>
                <c:formatCode>0</c:formatCode>
                <c:ptCount val="6"/>
                <c:pt idx="0">
                  <c:v>626.0</c:v>
                </c:pt>
                <c:pt idx="1">
                  <c:v>340.0</c:v>
                </c:pt>
                <c:pt idx="2">
                  <c:v>337.0</c:v>
                </c:pt>
                <c:pt idx="3">
                  <c:v>357.0</c:v>
                </c:pt>
                <c:pt idx="4">
                  <c:v>626.0</c:v>
                </c:pt>
                <c:pt idx="5">
                  <c:v>626.0</c:v>
                </c:pt>
              </c:numCache>
            </c:numRef>
          </c:yVal>
          <c:smooth val="0"/>
        </c:ser>
        <c:ser>
          <c:idx val="3"/>
          <c:order val="3"/>
          <c:tx>
            <c:v>136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'fill(2)lineplot'!$F$24:$F$29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20.0</c:v>
                </c:pt>
                <c:pt idx="4">
                  <c:v>31.0</c:v>
                </c:pt>
                <c:pt idx="5">
                  <c:v>65.0</c:v>
                </c:pt>
              </c:numCache>
            </c:numRef>
          </c:xVal>
          <c:yVal>
            <c:numRef>
              <c:f>'fill(2)lineplot'!$J$24:$J$29</c:f>
              <c:numCache>
                <c:formatCode>0</c:formatCode>
                <c:ptCount val="6"/>
                <c:pt idx="0">
                  <c:v>626.0</c:v>
                </c:pt>
                <c:pt idx="1">
                  <c:v>324.0</c:v>
                </c:pt>
                <c:pt idx="2">
                  <c:v>324.0</c:v>
                </c:pt>
                <c:pt idx="3">
                  <c:v>448.0</c:v>
                </c:pt>
                <c:pt idx="4">
                  <c:v>626.0</c:v>
                </c:pt>
                <c:pt idx="5">
                  <c:v>626.0</c:v>
                </c:pt>
              </c:numCache>
            </c:numRef>
          </c:yVal>
          <c:smooth val="0"/>
        </c:ser>
        <c:ser>
          <c:idx val="4"/>
          <c:order val="4"/>
          <c:tx>
            <c:v>204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'fill(2)lineplot'!$F$30:$F$35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19.0</c:v>
                </c:pt>
                <c:pt idx="4">
                  <c:v>31.0</c:v>
                </c:pt>
                <c:pt idx="5">
                  <c:v>64.0</c:v>
                </c:pt>
              </c:numCache>
            </c:numRef>
          </c:xVal>
          <c:yVal>
            <c:numRef>
              <c:f>'fill(2)lineplot'!$J$30:$J$35</c:f>
              <c:numCache>
                <c:formatCode>0</c:formatCode>
                <c:ptCount val="6"/>
                <c:pt idx="0">
                  <c:v>626.0</c:v>
                </c:pt>
                <c:pt idx="1">
                  <c:v>386.0</c:v>
                </c:pt>
                <c:pt idx="2">
                  <c:v>381.0</c:v>
                </c:pt>
                <c:pt idx="3">
                  <c:v>523.0</c:v>
                </c:pt>
                <c:pt idx="4">
                  <c:v>630.0</c:v>
                </c:pt>
                <c:pt idx="5">
                  <c:v>626.0</c:v>
                </c:pt>
              </c:numCache>
            </c:numRef>
          </c:yVal>
          <c:smooth val="0"/>
        </c:ser>
        <c:ser>
          <c:idx val="5"/>
          <c:order val="5"/>
          <c:tx>
            <c:v>272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'fill(2)lineplot'!$F$36:$F$41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19.0</c:v>
                </c:pt>
                <c:pt idx="4">
                  <c:v>32.0</c:v>
                </c:pt>
                <c:pt idx="5">
                  <c:v>57.0</c:v>
                </c:pt>
              </c:numCache>
            </c:numRef>
          </c:xVal>
          <c:yVal>
            <c:numRef>
              <c:f>'fill(2)lineplot'!$J$36:$J$41</c:f>
              <c:numCache>
                <c:formatCode>0</c:formatCode>
                <c:ptCount val="6"/>
                <c:pt idx="0">
                  <c:v>626.0</c:v>
                </c:pt>
                <c:pt idx="1">
                  <c:v>342.0</c:v>
                </c:pt>
                <c:pt idx="2">
                  <c:v>331.0</c:v>
                </c:pt>
                <c:pt idx="3">
                  <c:v>617.0</c:v>
                </c:pt>
                <c:pt idx="4">
                  <c:v>628.0</c:v>
                </c:pt>
                <c:pt idx="5">
                  <c:v>626.0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4532672"/>
        <c:axId val="414540688"/>
      </c:scatterChart>
      <c:valAx>
        <c:axId val="414532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PariLU Iterations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540688"/>
        <c:crosses val="autoZero"/>
        <c:crossBetween val="midCat"/>
      </c:valAx>
      <c:valAx>
        <c:axId val="414540688"/>
        <c:scaling>
          <c:orientation val="minMax"/>
          <c:max val="12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GMRES Search Directions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532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A(3) </a:t>
            </a:r>
            <a:r>
              <a:rPr lang="en-US"/>
              <a:t>GMRES Search Directions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16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'fill(3)lineplot'!$F$6:$F$11</c:f>
              <c:numCache>
                <c:formatCode>General</c:formatCode>
                <c:ptCount val="6"/>
                <c:pt idx="0">
                  <c:v>0.0</c:v>
                </c:pt>
                <c:pt idx="1">
                  <c:v>3.0</c:v>
                </c:pt>
                <c:pt idx="2">
                  <c:v>3.0</c:v>
                </c:pt>
                <c:pt idx="3">
                  <c:v>6.0</c:v>
                </c:pt>
                <c:pt idx="4">
                  <c:v>10.0</c:v>
                </c:pt>
                <c:pt idx="5">
                  <c:v>16.0</c:v>
                </c:pt>
              </c:numCache>
            </c:numRef>
          </c:xVal>
          <c:yVal>
            <c:numRef>
              <c:f>'fill(3)lineplot'!$J$6:$J$11</c:f>
              <c:numCache>
                <c:formatCode>0</c:formatCode>
                <c:ptCount val="6"/>
                <c:pt idx="0">
                  <c:v>574.0</c:v>
                </c:pt>
                <c:pt idx="1">
                  <c:v>202.0</c:v>
                </c:pt>
                <c:pt idx="2">
                  <c:v>202.0</c:v>
                </c:pt>
                <c:pt idx="3">
                  <c:v>474.0</c:v>
                </c:pt>
                <c:pt idx="4">
                  <c:v>574.0</c:v>
                </c:pt>
                <c:pt idx="5">
                  <c:v>574.0</c:v>
                </c:pt>
              </c:numCache>
            </c:numRef>
          </c:yVal>
          <c:smooth val="0"/>
        </c:ser>
        <c:ser>
          <c:idx val="1"/>
          <c:order val="1"/>
          <c:tx>
            <c:v>32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'fill(3)lineplot'!$F$12:$F$17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3.0</c:v>
                </c:pt>
                <c:pt idx="3">
                  <c:v>11.0</c:v>
                </c:pt>
                <c:pt idx="4">
                  <c:v>20.0</c:v>
                </c:pt>
                <c:pt idx="5">
                  <c:v>29.0</c:v>
                </c:pt>
              </c:numCache>
            </c:numRef>
          </c:xVal>
          <c:yVal>
            <c:numRef>
              <c:f>'fill(3)lineplot'!$J$12:$J$17</c:f>
              <c:numCache>
                <c:formatCode>0</c:formatCode>
                <c:ptCount val="6"/>
                <c:pt idx="0">
                  <c:v>574.0</c:v>
                </c:pt>
                <c:pt idx="1">
                  <c:v>185.0</c:v>
                </c:pt>
                <c:pt idx="2">
                  <c:v>100.0</c:v>
                </c:pt>
                <c:pt idx="3">
                  <c:v>615.0</c:v>
                </c:pt>
                <c:pt idx="4">
                  <c:v>574.0</c:v>
                </c:pt>
                <c:pt idx="5">
                  <c:v>574.0</c:v>
                </c:pt>
              </c:numCache>
            </c:numRef>
          </c:yVal>
          <c:smooth val="0"/>
        </c:ser>
        <c:ser>
          <c:idx val="2"/>
          <c:order val="2"/>
          <c:tx>
            <c:v>68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'fill(3)lineplot'!$F$18:$F$23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21.0</c:v>
                </c:pt>
                <c:pt idx="4">
                  <c:v>36.0</c:v>
                </c:pt>
                <c:pt idx="5">
                  <c:v>68.0</c:v>
                </c:pt>
              </c:numCache>
            </c:numRef>
          </c:xVal>
          <c:yVal>
            <c:numRef>
              <c:f>'fill(3)lineplot'!$J$18:$J$23</c:f>
              <c:numCache>
                <c:formatCode>0</c:formatCode>
                <c:ptCount val="6"/>
                <c:pt idx="0">
                  <c:v>574.0</c:v>
                </c:pt>
                <c:pt idx="1">
                  <c:v>311.0</c:v>
                </c:pt>
                <c:pt idx="2">
                  <c:v>763.0</c:v>
                </c:pt>
                <c:pt idx="3">
                  <c:v>763.0</c:v>
                </c:pt>
                <c:pt idx="4">
                  <c:v>575.0</c:v>
                </c:pt>
                <c:pt idx="5">
                  <c:v>574.0</c:v>
                </c:pt>
              </c:numCache>
            </c:numRef>
          </c:yVal>
          <c:smooth val="0"/>
        </c:ser>
        <c:ser>
          <c:idx val="3"/>
          <c:order val="3"/>
          <c:tx>
            <c:v>136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'fill(3)lineplot'!$F$24:$F$29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10.0</c:v>
                </c:pt>
                <c:pt idx="4">
                  <c:v>31.0</c:v>
                </c:pt>
                <c:pt idx="5">
                  <c:v>65.0</c:v>
                </c:pt>
              </c:numCache>
            </c:numRef>
          </c:xVal>
          <c:yVal>
            <c:numRef>
              <c:f>'fill(3)lineplot'!$J$24:$J$29</c:f>
              <c:numCache>
                <c:formatCode>0</c:formatCode>
                <c:ptCount val="6"/>
                <c:pt idx="0">
                  <c:v>574.0</c:v>
                </c:pt>
                <c:pt idx="1">
                  <c:v>309.0</c:v>
                </c:pt>
                <c:pt idx="2">
                  <c:v>310.0</c:v>
                </c:pt>
                <c:pt idx="3">
                  <c:v>120.0</c:v>
                </c:pt>
                <c:pt idx="4">
                  <c:v>572.0</c:v>
                </c:pt>
                <c:pt idx="5">
                  <c:v>574.0</c:v>
                </c:pt>
              </c:numCache>
            </c:numRef>
          </c:yVal>
          <c:smooth val="0"/>
        </c:ser>
        <c:ser>
          <c:idx val="4"/>
          <c:order val="4"/>
          <c:tx>
            <c:v>204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'fill(3)lineplot'!$F$30:$F$35</c:f>
              <c:numCache>
                <c:formatCode>General</c:formatCode>
                <c:ptCount val="6"/>
                <c:pt idx="0">
                  <c:v>0.0</c:v>
                </c:pt>
                <c:pt idx="1">
                  <c:v>3.0</c:v>
                </c:pt>
                <c:pt idx="2">
                  <c:v>3.0</c:v>
                </c:pt>
                <c:pt idx="3">
                  <c:v>9.0</c:v>
                </c:pt>
                <c:pt idx="4">
                  <c:v>38.0</c:v>
                </c:pt>
                <c:pt idx="5">
                  <c:v>70.0</c:v>
                </c:pt>
              </c:numCache>
            </c:numRef>
          </c:xVal>
          <c:yVal>
            <c:numRef>
              <c:f>'fill(3)lineplot'!$J$30:$J$35</c:f>
              <c:numCache>
                <c:formatCode>0</c:formatCode>
                <c:ptCount val="6"/>
                <c:pt idx="0">
                  <c:v>574.0</c:v>
                </c:pt>
                <c:pt idx="1">
                  <c:v>110.0</c:v>
                </c:pt>
                <c:pt idx="2">
                  <c:v>110.0</c:v>
                </c:pt>
                <c:pt idx="3">
                  <c:v>112.0</c:v>
                </c:pt>
                <c:pt idx="4">
                  <c:v>574.0</c:v>
                </c:pt>
                <c:pt idx="5">
                  <c:v>574.0</c:v>
                </c:pt>
              </c:numCache>
            </c:numRef>
          </c:yVal>
          <c:smooth val="0"/>
        </c:ser>
        <c:ser>
          <c:idx val="5"/>
          <c:order val="5"/>
          <c:tx>
            <c:v>272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'fill(3)lineplot'!$F$36:$F$41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9.0</c:v>
                </c:pt>
                <c:pt idx="4">
                  <c:v>38.0</c:v>
                </c:pt>
                <c:pt idx="5">
                  <c:v>69.0</c:v>
                </c:pt>
              </c:numCache>
            </c:numRef>
          </c:xVal>
          <c:yVal>
            <c:numRef>
              <c:f>'fill(3)lineplot'!$J$36:$J$41</c:f>
              <c:numCache>
                <c:formatCode>0</c:formatCode>
                <c:ptCount val="6"/>
                <c:pt idx="0">
                  <c:v>574.0</c:v>
                </c:pt>
                <c:pt idx="1">
                  <c:v>322.0</c:v>
                </c:pt>
                <c:pt idx="2">
                  <c:v>320.0</c:v>
                </c:pt>
                <c:pt idx="3">
                  <c:v>119.0</c:v>
                </c:pt>
                <c:pt idx="4">
                  <c:v>574.0</c:v>
                </c:pt>
                <c:pt idx="5">
                  <c:v>574.0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4750400"/>
        <c:axId val="424758416"/>
      </c:scatterChart>
      <c:valAx>
        <c:axId val="424750400"/>
        <c:scaling>
          <c:orientation val="minMax"/>
          <c:max val="70.0"/>
          <c:min val="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PariLU Iterations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758416"/>
        <c:crosses val="autoZero"/>
        <c:crossBetween val="midCat"/>
        <c:majorUnit val="10.0"/>
      </c:valAx>
      <c:valAx>
        <c:axId val="424758416"/>
        <c:scaling>
          <c:orientation val="minMax"/>
          <c:max val="1200.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crossAx val="4247504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A(0) GMRES Search Directions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scaling_ALL1!$K$6</c:f>
              <c:strCache>
                <c:ptCount val="1"/>
                <c:pt idx="0">
                  <c:v>NONE</c:v>
                </c:pt>
              </c:strCache>
            </c:strRef>
          </c:tx>
          <c:spPr>
            <a:ln w="19050" cap="rnd">
              <a:solidFill>
                <a:schemeClr val="accent1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1">
                    <a:alpha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723443087814598"/>
                  <c:y val="-0.082560904919524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scaling_ALL1!$E$6:$E$11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scaling_ALL1!$Y$6:$Y$11</c:f>
              <c:numCache>
                <c:formatCode>General</c:formatCode>
                <c:ptCount val="6"/>
                <c:pt idx="0">
                  <c:v>353.0</c:v>
                </c:pt>
                <c:pt idx="1">
                  <c:v>298.0</c:v>
                </c:pt>
                <c:pt idx="2">
                  <c:v>428.0</c:v>
                </c:pt>
                <c:pt idx="3">
                  <c:v>397.0</c:v>
                </c:pt>
                <c:pt idx="4">
                  <c:v>456.0</c:v>
                </c:pt>
                <c:pt idx="5">
                  <c:v>383.0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scaling_ALL1!$K$12</c:f>
              <c:strCache>
                <c:ptCount val="1"/>
                <c:pt idx="0">
                  <c:v>UNITDIAG (DA)</c:v>
                </c:pt>
              </c:strCache>
            </c:strRef>
          </c:tx>
          <c:spPr>
            <a:ln w="19050" cap="rnd">
              <a:solidFill>
                <a:schemeClr val="accent2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scaling_ALL1!$E$12:$E$17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scaling_ALL1!$Y$12:$Y$17</c:f>
              <c:numCache>
                <c:formatCode>General</c:formatCode>
                <c:ptCount val="6"/>
                <c:pt idx="0">
                  <c:v>488.0</c:v>
                </c:pt>
                <c:pt idx="1">
                  <c:v>445.0</c:v>
                </c:pt>
                <c:pt idx="2">
                  <c:v>607.0</c:v>
                </c:pt>
                <c:pt idx="3">
                  <c:v>470.0</c:v>
                </c:pt>
                <c:pt idx="4">
                  <c:v>621.0</c:v>
                </c:pt>
                <c:pt idx="5">
                  <c:v>551.0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scaling_ALL1!$K$18</c:f>
              <c:strCache>
                <c:ptCount val="1"/>
                <c:pt idx="0">
                  <c:v>UNITDIAG (DAD)</c:v>
                </c:pt>
              </c:strCache>
            </c:strRef>
          </c:tx>
          <c:spPr>
            <a:ln w="19050" cap="rnd">
              <a:solidFill>
                <a:schemeClr val="accent3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3">
                    <a:alpha val="60000"/>
                  </a:schemeClr>
                </a:solidFill>
              </a:ln>
              <a:effectLst/>
            </c:spPr>
          </c:marker>
          <c:xVal>
            <c:numRef>
              <c:f>scaling_ALL1!$E$18:$E$23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scaling_ALL1!$Y$18:$Y$23</c:f>
              <c:numCache>
                <c:formatCode>General</c:formatCode>
                <c:ptCount val="6"/>
                <c:pt idx="0">
                  <c:v>366.0</c:v>
                </c:pt>
                <c:pt idx="1">
                  <c:v>312.0</c:v>
                </c:pt>
                <c:pt idx="2">
                  <c:v>467.0</c:v>
                </c:pt>
                <c:pt idx="3">
                  <c:v>414.0</c:v>
                </c:pt>
                <c:pt idx="4">
                  <c:v>477.0</c:v>
                </c:pt>
                <c:pt idx="5">
                  <c:v>425.0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scaling_ALL1!$K$24</c:f>
              <c:strCache>
                <c:ptCount val="1"/>
                <c:pt idx="0">
                  <c:v>UNITROW (DA)</c:v>
                </c:pt>
              </c:strCache>
            </c:strRef>
          </c:tx>
          <c:spPr>
            <a:ln w="19050" cap="rnd">
              <a:solidFill>
                <a:schemeClr val="accent4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scaling_ALL1!$E$24:$E$29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scaling_ALL1!$Y$24:$Y$29</c:f>
              <c:numCache>
                <c:formatCode>General</c:formatCode>
                <c:ptCount val="6"/>
                <c:pt idx="0">
                  <c:v>400.0</c:v>
                </c:pt>
                <c:pt idx="1">
                  <c:v>350.0</c:v>
                </c:pt>
                <c:pt idx="2">
                  <c:v>433.0</c:v>
                </c:pt>
                <c:pt idx="3">
                  <c:v>401.0</c:v>
                </c:pt>
                <c:pt idx="4">
                  <c:v>460.0</c:v>
                </c:pt>
                <c:pt idx="5">
                  <c:v>421.0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scaling_ALL1!$K$30</c:f>
              <c:strCache>
                <c:ptCount val="1"/>
                <c:pt idx="0">
                  <c:v>UNITROW (DAD)</c:v>
                </c:pt>
              </c:strCache>
            </c:strRef>
          </c:tx>
          <c:spPr>
            <a:ln w="19050" cap="rnd">
              <a:solidFill>
                <a:schemeClr val="accent6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scaling_ALL1!$E$30:$E$35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scaling_ALL1!$Y$30:$Y$35</c:f>
              <c:numCache>
                <c:formatCode>General</c:formatCode>
                <c:ptCount val="6"/>
                <c:pt idx="0">
                  <c:v>497.0</c:v>
                </c:pt>
                <c:pt idx="1">
                  <c:v>430.0</c:v>
                </c:pt>
                <c:pt idx="2">
                  <c:v>1139.0</c:v>
                </c:pt>
                <c:pt idx="3">
                  <c:v>1817.0</c:v>
                </c:pt>
                <c:pt idx="4">
                  <c:v>2000.0</c:v>
                </c:pt>
                <c:pt idx="5">
                  <c:v>2000.0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1366752"/>
        <c:axId val="481373680"/>
      </c:scatterChart>
      <c:valAx>
        <c:axId val="4813667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373680"/>
        <c:crosses val="autoZero"/>
        <c:crossBetween val="midCat"/>
      </c:valAx>
      <c:valAx>
        <c:axId val="481373680"/>
        <c:scaling>
          <c:orientation val="minMax"/>
          <c:max val="2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GMRES Search Directions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366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A(1) GMRES Search Directions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'scaling_A(1)'!$K$6</c:f>
              <c:strCache>
                <c:ptCount val="1"/>
                <c:pt idx="0">
                  <c:v>NONE</c:v>
                </c:pt>
              </c:strCache>
            </c:strRef>
          </c:tx>
          <c:spPr>
            <a:ln w="19050" cap="rnd">
              <a:solidFill>
                <a:schemeClr val="accent1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1">
                    <a:alpha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175500539284137"/>
                  <c:y val="0.032868260389087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63882196299426"/>
                      <c:h val="0.066699276121855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'scaling_A(1)'!$E$6:$E$11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'scaling_A(1)'!$Y$6:$Y$11</c:f>
              <c:numCache>
                <c:formatCode>General</c:formatCode>
                <c:ptCount val="6"/>
                <c:pt idx="0">
                  <c:v>191.0</c:v>
                </c:pt>
                <c:pt idx="1">
                  <c:v>212.0</c:v>
                </c:pt>
                <c:pt idx="2">
                  <c:v>332.0</c:v>
                </c:pt>
                <c:pt idx="3">
                  <c:v>327.0</c:v>
                </c:pt>
                <c:pt idx="4">
                  <c:v>349.0</c:v>
                </c:pt>
                <c:pt idx="5">
                  <c:v>357.0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'scaling_A(1)'!$K$12</c:f>
              <c:strCache>
                <c:ptCount val="1"/>
                <c:pt idx="0">
                  <c:v>UNITDIAG (DA)</c:v>
                </c:pt>
              </c:strCache>
            </c:strRef>
          </c:tx>
          <c:spPr>
            <a:ln w="19050" cap="rnd">
              <a:solidFill>
                <a:schemeClr val="accent2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'scaling_A(1)'!$E$12:$E$17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'scaling_A(1)'!$Y$12:$Y$17</c:f>
              <c:numCache>
                <c:formatCode>General</c:formatCode>
                <c:ptCount val="6"/>
                <c:pt idx="0">
                  <c:v>242.0</c:v>
                </c:pt>
                <c:pt idx="1">
                  <c:v>284.0</c:v>
                </c:pt>
                <c:pt idx="2">
                  <c:v>522.0</c:v>
                </c:pt>
                <c:pt idx="3">
                  <c:v>543.0</c:v>
                </c:pt>
                <c:pt idx="4">
                  <c:v>420.0</c:v>
                </c:pt>
                <c:pt idx="5">
                  <c:v>596.0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'scaling_A(1)'!$K$18</c:f>
              <c:strCache>
                <c:ptCount val="1"/>
                <c:pt idx="0">
                  <c:v>UNITDIAG (DAD)</c:v>
                </c:pt>
              </c:strCache>
            </c:strRef>
          </c:tx>
          <c:spPr>
            <a:ln w="19050" cap="rnd">
              <a:solidFill>
                <a:schemeClr val="accent3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3">
                    <a:alpha val="60000"/>
                  </a:schemeClr>
                </a:solidFill>
              </a:ln>
              <a:effectLst/>
            </c:spPr>
          </c:marker>
          <c:xVal>
            <c:numRef>
              <c:f>'scaling_A(1)'!$E$18:$E$23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'scaling_A(1)'!$Y$18:$Y$23</c:f>
              <c:numCache>
                <c:formatCode>General</c:formatCode>
                <c:ptCount val="6"/>
                <c:pt idx="0">
                  <c:v>212.0</c:v>
                </c:pt>
                <c:pt idx="1">
                  <c:v>227.0</c:v>
                </c:pt>
                <c:pt idx="2">
                  <c:v>438.0</c:v>
                </c:pt>
                <c:pt idx="3">
                  <c:v>413.0</c:v>
                </c:pt>
                <c:pt idx="4">
                  <c:v>325.0</c:v>
                </c:pt>
                <c:pt idx="5">
                  <c:v>440.0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'scaling_A(1)'!$K$24</c:f>
              <c:strCache>
                <c:ptCount val="1"/>
                <c:pt idx="0">
                  <c:v>UNITROW (DA)</c:v>
                </c:pt>
              </c:strCache>
            </c:strRef>
          </c:tx>
          <c:spPr>
            <a:ln w="19050" cap="rnd">
              <a:solidFill>
                <a:schemeClr val="accent4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'scaling_A(1)'!$E$24:$E$29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'scaling_A(1)'!$Y$24:$Y$29</c:f>
              <c:numCache>
                <c:formatCode>General</c:formatCode>
                <c:ptCount val="6"/>
                <c:pt idx="0">
                  <c:v>213.0</c:v>
                </c:pt>
                <c:pt idx="1">
                  <c:v>243.0</c:v>
                </c:pt>
                <c:pt idx="2">
                  <c:v>356.0</c:v>
                </c:pt>
                <c:pt idx="3">
                  <c:v>347.0</c:v>
                </c:pt>
                <c:pt idx="4">
                  <c:v>469.0</c:v>
                </c:pt>
                <c:pt idx="5">
                  <c:v>436.0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'scaling_A(1)'!$K$30</c:f>
              <c:strCache>
                <c:ptCount val="1"/>
                <c:pt idx="0">
                  <c:v>UNITROW (DAD)</c:v>
                </c:pt>
              </c:strCache>
            </c:strRef>
          </c:tx>
          <c:spPr>
            <a:ln w="19050" cap="rnd">
              <a:solidFill>
                <a:schemeClr val="accent6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'scaling_A(1)'!$E$30:$E$35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'scaling_A(1)'!$Y$30:$Y$35</c:f>
              <c:numCache>
                <c:formatCode>General</c:formatCode>
                <c:ptCount val="6"/>
                <c:pt idx="0">
                  <c:v>242.0</c:v>
                </c:pt>
                <c:pt idx="1">
                  <c:v>390.0</c:v>
                </c:pt>
                <c:pt idx="2">
                  <c:v>560.0</c:v>
                </c:pt>
                <c:pt idx="3">
                  <c:v>832.0</c:v>
                </c:pt>
                <c:pt idx="4">
                  <c:v>1986.0</c:v>
                </c:pt>
                <c:pt idx="5">
                  <c:v>1674.0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825584"/>
        <c:axId val="465013888"/>
      </c:scatterChart>
      <c:valAx>
        <c:axId val="4648255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013888"/>
        <c:crosses val="autoZero"/>
        <c:crossBetween val="midCat"/>
      </c:valAx>
      <c:valAx>
        <c:axId val="465013888"/>
        <c:scaling>
          <c:orientation val="minMax"/>
          <c:max val="2000.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crossAx val="464825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A(2) GMRES Search Directions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'scaling_A(2)'!$K$6</c:f>
              <c:strCache>
                <c:ptCount val="1"/>
                <c:pt idx="0">
                  <c:v>NONE</c:v>
                </c:pt>
              </c:strCache>
            </c:strRef>
          </c:tx>
          <c:spPr>
            <a:ln w="19050" cap="rnd">
              <a:solidFill>
                <a:schemeClr val="accent1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1">
                    <a:alpha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868131705377517"/>
                  <c:y val="0.01334483581123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'scaling_A(2)'!$E$6:$E$11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'scaling_A(2)'!$Y$6:$Y$11</c:f>
              <c:numCache>
                <c:formatCode>General</c:formatCode>
                <c:ptCount val="6"/>
                <c:pt idx="0">
                  <c:v>162.0</c:v>
                </c:pt>
                <c:pt idx="1">
                  <c:v>220.0</c:v>
                </c:pt>
                <c:pt idx="2">
                  <c:v>308.0</c:v>
                </c:pt>
                <c:pt idx="3">
                  <c:v>299.0</c:v>
                </c:pt>
                <c:pt idx="4">
                  <c:v>352.0</c:v>
                </c:pt>
                <c:pt idx="5">
                  <c:v>318.0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'scaling_A(2)'!$K$12</c:f>
              <c:strCache>
                <c:ptCount val="1"/>
                <c:pt idx="0">
                  <c:v>UNITDIAG (DA)</c:v>
                </c:pt>
              </c:strCache>
            </c:strRef>
          </c:tx>
          <c:spPr>
            <a:ln w="19050" cap="rnd">
              <a:solidFill>
                <a:schemeClr val="accent2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'scaling_A(2)'!$E$12:$E$17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'scaling_A(2)'!$Y$12:$Y$17</c:f>
              <c:numCache>
                <c:formatCode>General</c:formatCode>
                <c:ptCount val="6"/>
                <c:pt idx="0">
                  <c:v>251.0</c:v>
                </c:pt>
                <c:pt idx="1">
                  <c:v>276.0</c:v>
                </c:pt>
                <c:pt idx="2">
                  <c:v>358.0</c:v>
                </c:pt>
                <c:pt idx="3">
                  <c:v>442.0</c:v>
                </c:pt>
                <c:pt idx="4">
                  <c:v>531.0</c:v>
                </c:pt>
                <c:pt idx="5">
                  <c:v>526.0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'scaling_A(2)'!$K$18</c:f>
              <c:strCache>
                <c:ptCount val="1"/>
                <c:pt idx="0">
                  <c:v>UNITDIAG (DAD)</c:v>
                </c:pt>
              </c:strCache>
            </c:strRef>
          </c:tx>
          <c:spPr>
            <a:ln w="19050" cap="rnd">
              <a:solidFill>
                <a:schemeClr val="accent3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3">
                    <a:alpha val="60000"/>
                  </a:schemeClr>
                </a:solidFill>
              </a:ln>
              <a:effectLst/>
            </c:spPr>
          </c:marker>
          <c:xVal>
            <c:numRef>
              <c:f>'scaling_A(2)'!$E$18:$E$23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'scaling_A(2)'!$Y$18:$Y$23</c:f>
              <c:numCache>
                <c:formatCode>General</c:formatCode>
                <c:ptCount val="6"/>
                <c:pt idx="0">
                  <c:v>216.0</c:v>
                </c:pt>
                <c:pt idx="1">
                  <c:v>226.0</c:v>
                </c:pt>
                <c:pt idx="2">
                  <c:v>313.0</c:v>
                </c:pt>
                <c:pt idx="3">
                  <c:v>322.0</c:v>
                </c:pt>
                <c:pt idx="4">
                  <c:v>384.0</c:v>
                </c:pt>
                <c:pt idx="5">
                  <c:v>383.0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'scaling_A(2)'!$K$24</c:f>
              <c:strCache>
                <c:ptCount val="1"/>
                <c:pt idx="0">
                  <c:v>UNITROW (DA)</c:v>
                </c:pt>
              </c:strCache>
            </c:strRef>
          </c:tx>
          <c:spPr>
            <a:ln w="19050" cap="rnd">
              <a:solidFill>
                <a:schemeClr val="accent4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'scaling_A(2)'!$E$24:$E$29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'scaling_A(2)'!$Y$24:$Y$29</c:f>
              <c:numCache>
                <c:formatCode>General</c:formatCode>
                <c:ptCount val="6"/>
                <c:pt idx="0">
                  <c:v>193.0</c:v>
                </c:pt>
                <c:pt idx="1">
                  <c:v>238.0</c:v>
                </c:pt>
                <c:pt idx="2">
                  <c:v>346.0</c:v>
                </c:pt>
                <c:pt idx="3">
                  <c:v>383.0</c:v>
                </c:pt>
                <c:pt idx="4">
                  <c:v>487.0</c:v>
                </c:pt>
                <c:pt idx="5">
                  <c:v>428.0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'scaling_A(2)'!$K$30</c:f>
              <c:strCache>
                <c:ptCount val="1"/>
                <c:pt idx="0">
                  <c:v>UNITROW (DAD)</c:v>
                </c:pt>
              </c:strCache>
            </c:strRef>
          </c:tx>
          <c:spPr>
            <a:ln w="19050" cap="rnd">
              <a:solidFill>
                <a:schemeClr val="accent6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'scaling_A(2)'!$E$30:$E$35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'scaling_A(2)'!$Y$30:$Y$35</c:f>
              <c:numCache>
                <c:formatCode>General</c:formatCode>
                <c:ptCount val="6"/>
                <c:pt idx="0">
                  <c:v>264.0</c:v>
                </c:pt>
                <c:pt idx="1">
                  <c:v>379.0</c:v>
                </c:pt>
                <c:pt idx="2">
                  <c:v>871.0</c:v>
                </c:pt>
                <c:pt idx="3">
                  <c:v>2000.0</c:v>
                </c:pt>
                <c:pt idx="4">
                  <c:v>1728.0</c:v>
                </c:pt>
                <c:pt idx="5">
                  <c:v>2000.0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4384368"/>
        <c:axId val="493779280"/>
      </c:scatterChart>
      <c:valAx>
        <c:axId val="544384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OpenMP Threads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779280"/>
        <c:crosses val="autoZero"/>
        <c:crossBetween val="midCat"/>
      </c:valAx>
      <c:valAx>
        <c:axId val="493779280"/>
        <c:scaling>
          <c:orientation val="minMax"/>
          <c:max val="2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GMRES</a:t>
                </a:r>
                <a:r>
                  <a:rPr lang="en-US" baseline="0"/>
                  <a:t> Search Directions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4384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A(3) GMRES Search Directions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'scaling_A(3)'!$K$6</c:f>
              <c:strCache>
                <c:ptCount val="1"/>
                <c:pt idx="0">
                  <c:v>NONE</c:v>
                </c:pt>
              </c:strCache>
            </c:strRef>
          </c:tx>
          <c:spPr>
            <a:ln w="19050" cap="rnd">
              <a:solidFill>
                <a:schemeClr val="accent1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1">
                    <a:alpha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859448818897638"/>
                  <c:y val="-0.022897435644832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'scaling_A(3)'!$E$6:$E$11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'scaling_A(3)'!$Y$6:$Y$11</c:f>
              <c:numCache>
                <c:formatCode>General</c:formatCode>
                <c:ptCount val="6"/>
                <c:pt idx="0">
                  <c:v>186.0</c:v>
                </c:pt>
                <c:pt idx="1">
                  <c:v>166.0</c:v>
                </c:pt>
                <c:pt idx="2">
                  <c:v>279.0</c:v>
                </c:pt>
                <c:pt idx="3">
                  <c:v>277.0</c:v>
                </c:pt>
                <c:pt idx="4">
                  <c:v>98.0</c:v>
                </c:pt>
                <c:pt idx="5">
                  <c:v>299.0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'scaling_A(3)'!$K$12</c:f>
              <c:strCache>
                <c:ptCount val="1"/>
                <c:pt idx="0">
                  <c:v>UNITDIAG (DA)</c:v>
                </c:pt>
              </c:strCache>
            </c:strRef>
          </c:tx>
          <c:spPr>
            <a:ln w="19050" cap="rnd">
              <a:solidFill>
                <a:schemeClr val="accent2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'scaling_A(3)'!$E$12:$E$17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'scaling_A(3)'!$Y$12:$Y$17</c:f>
              <c:numCache>
                <c:formatCode>General</c:formatCode>
                <c:ptCount val="6"/>
                <c:pt idx="0">
                  <c:v>176.0</c:v>
                </c:pt>
                <c:pt idx="1">
                  <c:v>347.0</c:v>
                </c:pt>
                <c:pt idx="2">
                  <c:v>333.0</c:v>
                </c:pt>
                <c:pt idx="3">
                  <c:v>404.0</c:v>
                </c:pt>
                <c:pt idx="4">
                  <c:v>454.0</c:v>
                </c:pt>
                <c:pt idx="5">
                  <c:v>480.0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'scaling_A(3)'!$K$18</c:f>
              <c:strCache>
                <c:ptCount val="1"/>
                <c:pt idx="0">
                  <c:v>UNITDIAG (DAD)</c:v>
                </c:pt>
              </c:strCache>
            </c:strRef>
          </c:tx>
          <c:spPr>
            <a:ln w="19050" cap="rnd">
              <a:solidFill>
                <a:schemeClr val="accent3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3">
                    <a:alpha val="60000"/>
                  </a:schemeClr>
                </a:solidFill>
              </a:ln>
              <a:effectLst/>
            </c:spPr>
          </c:marker>
          <c:xVal>
            <c:numRef>
              <c:f>'scaling_A(3)'!$E$18:$E$23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'scaling_A(3)'!$Y$18:$Y$23</c:f>
              <c:numCache>
                <c:formatCode>General</c:formatCode>
                <c:ptCount val="6"/>
                <c:pt idx="0">
                  <c:v>116.0</c:v>
                </c:pt>
                <c:pt idx="1">
                  <c:v>267.0</c:v>
                </c:pt>
                <c:pt idx="2">
                  <c:v>305.0</c:v>
                </c:pt>
                <c:pt idx="3">
                  <c:v>295.0</c:v>
                </c:pt>
                <c:pt idx="4">
                  <c:v>312.0</c:v>
                </c:pt>
                <c:pt idx="5">
                  <c:v>323.0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'scaling_A(3)'!$K$24</c:f>
              <c:strCache>
                <c:ptCount val="1"/>
                <c:pt idx="0">
                  <c:v>UNITROW (DA)</c:v>
                </c:pt>
              </c:strCache>
            </c:strRef>
          </c:tx>
          <c:spPr>
            <a:ln w="19050" cap="rnd">
              <a:solidFill>
                <a:schemeClr val="accent4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4">
                    <a:alpha val="60000"/>
                  </a:schemeClr>
                </a:solidFill>
              </a:ln>
              <a:effectLst/>
            </c:spPr>
          </c:marker>
          <c:xVal>
            <c:numRef>
              <c:f>'scaling_A(3)'!$E$24:$E$29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'scaling_A(3)'!$Y$24:$Y$29</c:f>
              <c:numCache>
                <c:formatCode>General</c:formatCode>
                <c:ptCount val="6"/>
                <c:pt idx="0">
                  <c:v>131.0</c:v>
                </c:pt>
                <c:pt idx="1">
                  <c:v>183.0</c:v>
                </c:pt>
                <c:pt idx="2">
                  <c:v>336.0</c:v>
                </c:pt>
                <c:pt idx="3">
                  <c:v>393.0</c:v>
                </c:pt>
                <c:pt idx="4">
                  <c:v>461.0</c:v>
                </c:pt>
                <c:pt idx="5">
                  <c:v>414.0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'scaling_A(3)'!$K$30</c:f>
              <c:strCache>
                <c:ptCount val="1"/>
                <c:pt idx="0">
                  <c:v>UNITROW (DAD)</c:v>
                </c:pt>
              </c:strCache>
            </c:strRef>
          </c:tx>
          <c:spPr>
            <a:ln w="19050" cap="rnd">
              <a:solidFill>
                <a:schemeClr val="accent6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'scaling_A(3)'!$E$30:$E$35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68.0</c:v>
                </c:pt>
                <c:pt idx="3">
                  <c:v>136.0</c:v>
                </c:pt>
                <c:pt idx="4">
                  <c:v>204.0</c:v>
                </c:pt>
                <c:pt idx="5">
                  <c:v>272.0</c:v>
                </c:pt>
              </c:numCache>
            </c:numRef>
          </c:xVal>
          <c:yVal>
            <c:numRef>
              <c:f>'scaling_A(3)'!$Y$30:$Y$35</c:f>
              <c:numCache>
                <c:formatCode>General</c:formatCode>
                <c:ptCount val="6"/>
                <c:pt idx="0">
                  <c:v>199.0</c:v>
                </c:pt>
                <c:pt idx="1">
                  <c:v>625.0</c:v>
                </c:pt>
                <c:pt idx="2">
                  <c:v>729.0</c:v>
                </c:pt>
                <c:pt idx="3">
                  <c:v>1730.0</c:v>
                </c:pt>
                <c:pt idx="4">
                  <c:v>2000.0</c:v>
                </c:pt>
                <c:pt idx="5">
                  <c:v>2000.0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2890352"/>
        <c:axId val="492067744"/>
      </c:scatterChart>
      <c:valAx>
        <c:axId val="54289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OpenMP Threads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067744"/>
        <c:crosses val="autoZero"/>
        <c:crossBetween val="midCat"/>
      </c:valAx>
      <c:valAx>
        <c:axId val="492067744"/>
        <c:scaling>
          <c:orientation val="minMax"/>
          <c:max val="2000.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crossAx val="542890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Sheet3!$G$5</c:f>
              <c:strCache>
                <c:ptCount val="1"/>
                <c:pt idx="0">
                  <c:v>Residual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dLbl>
              <c:idx val="1"/>
              <c:layout>
                <c:manualLayout>
                  <c:x val="0.0"/>
                  <c:y val="-0.04723496709979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0877424893810861"/>
                  <c:y val="-0.02759019478175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029247496460362"/>
                  <c:y val="-0.04985913193866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.00658068670358146"/>
                  <c:y val="-0.077614596688613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727677711933808"/>
                      <c:h val="0.0354743246106974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0438712446905436"/>
                  <c:y val="-0.02624159923156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0.00877424893810861"/>
                  <c:y val="-0.02759019478175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0.0"/>
                  <c:y val="-0.02624164838877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0.0102366237611266"/>
                  <c:y val="-0.02759019478175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0.0"/>
                  <c:y val="-0.02886581322765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0.00877424893810861"/>
                  <c:y val="-0.02759019478175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-0.00438712446905441"/>
                  <c:y val="-0.03148997806652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7"/>
              <c:layout>
                <c:manualLayout>
                  <c:x val="0.0102366237611267"/>
                  <c:y val="-0.02759019478175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Sheet3!$B$6:$D$23</c:f>
              <c:multiLvlStrCache>
                <c:ptCount val="1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MKL </c:v>
                  </c:pt>
                  <c:pt idx="4">
                    <c:v>ParILU tol 1e-15</c:v>
                  </c:pt>
                  <c:pt idx="5">
                    <c:v>ParILU tol 1e-1</c:v>
                  </c:pt>
                  <c:pt idx="6">
                    <c:v>MKL </c:v>
                  </c:pt>
                  <c:pt idx="7">
                    <c:v>ParILU tol 1e-15</c:v>
                  </c:pt>
                  <c:pt idx="8">
                    <c:v>ParILU tol 1e-1</c:v>
                  </c:pt>
                  <c:pt idx="9">
                    <c:v>MKL </c:v>
                  </c:pt>
                  <c:pt idx="10">
                    <c:v>ParILU tol 1e-15</c:v>
                  </c:pt>
                  <c:pt idx="11">
                    <c:v>ParILU tol 1e-1</c:v>
                  </c:pt>
                  <c:pt idx="12">
                    <c:v>MKL </c:v>
                  </c:pt>
                  <c:pt idx="13">
                    <c:v>ParILU tol 1e-15</c:v>
                  </c:pt>
                  <c:pt idx="14">
                    <c:v>ParILU tol 1e-1</c:v>
                  </c:pt>
                  <c:pt idx="15">
                    <c:v>MKL </c:v>
                  </c:pt>
                  <c:pt idx="16">
                    <c:v>ParILU tol 1e-15</c:v>
                  </c:pt>
                  <c:pt idx="17">
                    <c:v>ParILU tol 1e-1</c:v>
                  </c:pt>
                </c:lvl>
                <c:lvl>
                  <c:pt idx="0">
                    <c:v>16</c:v>
                  </c:pt>
                  <c:pt idx="3">
                    <c:v>32</c:v>
                  </c:pt>
                  <c:pt idx="6">
                    <c:v>68</c:v>
                  </c:pt>
                  <c:pt idx="9">
                    <c:v>136</c:v>
                  </c:pt>
                  <c:pt idx="12">
                    <c:v>204</c:v>
                  </c:pt>
                  <c:pt idx="15">
                    <c:v>272</c:v>
                  </c:pt>
                </c:lvl>
                <c:lvl>
                  <c:pt idx="0">
                    <c:v>CPU</c:v>
                  </c:pt>
                  <c:pt idx="6">
                    <c:v>KNL</c:v>
                  </c:pt>
                </c:lvl>
              </c:multiLvlStrCache>
            </c:multiLvlStrRef>
          </c:cat>
          <c:val>
            <c:numRef>
              <c:f>Sheet3!$G$6:$G$23</c:f>
              <c:numCache>
                <c:formatCode>0.00E+00</c:formatCode>
                <c:ptCount val="18"/>
                <c:pt idx="0">
                  <c:v>130.3829</c:v>
                </c:pt>
                <c:pt idx="1">
                  <c:v>130.3829</c:v>
                </c:pt>
                <c:pt idx="2">
                  <c:v>130.3829</c:v>
                </c:pt>
                <c:pt idx="3">
                  <c:v>130.3829</c:v>
                </c:pt>
                <c:pt idx="4">
                  <c:v>130.3829</c:v>
                </c:pt>
                <c:pt idx="5">
                  <c:v>130.3829</c:v>
                </c:pt>
                <c:pt idx="6">
                  <c:v>130.3829</c:v>
                </c:pt>
                <c:pt idx="7">
                  <c:v>130.3829</c:v>
                </c:pt>
                <c:pt idx="8">
                  <c:v>130.3829</c:v>
                </c:pt>
                <c:pt idx="9">
                  <c:v>130.3829</c:v>
                </c:pt>
                <c:pt idx="10">
                  <c:v>130.3829</c:v>
                </c:pt>
                <c:pt idx="11">
                  <c:v>130.3829</c:v>
                </c:pt>
                <c:pt idx="12">
                  <c:v>130.3829</c:v>
                </c:pt>
                <c:pt idx="13">
                  <c:v>130.3829</c:v>
                </c:pt>
                <c:pt idx="14">
                  <c:v>130.3829</c:v>
                </c:pt>
                <c:pt idx="15">
                  <c:v>130.3829</c:v>
                </c:pt>
                <c:pt idx="16">
                  <c:v>130.3829</c:v>
                </c:pt>
                <c:pt idx="17">
                  <c:v>130.3829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609648"/>
        <c:axId val="419613312"/>
      </c:barChart>
      <c:catAx>
        <c:axId val="41960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613312"/>
        <c:crosses val="autoZero"/>
        <c:auto val="1"/>
        <c:lblAlgn val="ctr"/>
        <c:lblOffset val="100"/>
        <c:noMultiLvlLbl val="0"/>
      </c:catAx>
      <c:valAx>
        <c:axId val="41961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60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A(0) </a:t>
            </a:r>
            <a:r>
              <a:rPr lang="en-US"/>
              <a:t>GMRES Residual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'fill(0)'!$G$5</c:f>
              <c:strCache>
                <c:ptCount val="1"/>
                <c:pt idx="0">
                  <c:v>Residual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'fill(0)'!$K$6:$K$43</c:f>
              <c:numCache>
                <c:formatCode>0.00E+00</c:formatCode>
                <c:ptCount val="38"/>
                <c:pt idx="0">
                  <c:v>3.607803E-5</c:v>
                </c:pt>
                <c:pt idx="1">
                  <c:v>3.607803E-5</c:v>
                </c:pt>
                <c:pt idx="2">
                  <c:v>3.607803E-5</c:v>
                </c:pt>
                <c:pt idx="3">
                  <c:v>3.571392E-5</c:v>
                </c:pt>
                <c:pt idx="4">
                  <c:v>3.608878E-5</c:v>
                </c:pt>
                <c:pt idx="5">
                  <c:v>3.599422E-5</c:v>
                </c:pt>
                <c:pt idx="6">
                  <c:v>3.593223</c:v>
                </c:pt>
                <c:pt idx="7">
                  <c:v>3.607803E-5</c:v>
                </c:pt>
                <c:pt idx="8">
                  <c:v>3.607803E-5</c:v>
                </c:pt>
                <c:pt idx="9">
                  <c:v>3.607801E-5</c:v>
                </c:pt>
                <c:pt idx="10">
                  <c:v>3.626343E-5</c:v>
                </c:pt>
                <c:pt idx="11">
                  <c:v>3.670604E-5</c:v>
                </c:pt>
                <c:pt idx="12">
                  <c:v>3.565809E-5</c:v>
                </c:pt>
                <c:pt idx="13">
                  <c:v>3.607808E-5</c:v>
                </c:pt>
                <c:pt idx="14">
                  <c:v>3.607801E-5</c:v>
                </c:pt>
                <c:pt idx="15">
                  <c:v>3.590629E-5</c:v>
                </c:pt>
                <c:pt idx="16">
                  <c:v>3.62922E-5</c:v>
                </c:pt>
                <c:pt idx="17">
                  <c:v>3.576167E-5</c:v>
                </c:pt>
                <c:pt idx="18">
                  <c:v>3.576167E-5</c:v>
                </c:pt>
                <c:pt idx="20">
                  <c:v>3.607808E-5</c:v>
                </c:pt>
                <c:pt idx="21">
                  <c:v>3.607804E-5</c:v>
                </c:pt>
                <c:pt idx="22">
                  <c:v>3.946309E-5</c:v>
                </c:pt>
                <c:pt idx="23">
                  <c:v>3.583084E-5</c:v>
                </c:pt>
                <c:pt idx="24">
                  <c:v>3.61771E-5</c:v>
                </c:pt>
                <c:pt idx="25">
                  <c:v>3.61771E-5</c:v>
                </c:pt>
                <c:pt idx="26">
                  <c:v>3.607808E-5</c:v>
                </c:pt>
                <c:pt idx="27">
                  <c:v>3.607806E-5</c:v>
                </c:pt>
                <c:pt idx="28">
                  <c:v>3.686359E-5</c:v>
                </c:pt>
                <c:pt idx="29">
                  <c:v>3.64509E-5</c:v>
                </c:pt>
                <c:pt idx="30">
                  <c:v>3.648835E-5</c:v>
                </c:pt>
                <c:pt idx="31">
                  <c:v>3.648835E-5</c:v>
                </c:pt>
                <c:pt idx="32">
                  <c:v>3.607808E-5</c:v>
                </c:pt>
                <c:pt idx="33">
                  <c:v>3.607802E-5</c:v>
                </c:pt>
                <c:pt idx="34">
                  <c:v>3.619372E-5</c:v>
                </c:pt>
                <c:pt idx="35">
                  <c:v>3.611599E-5</c:v>
                </c:pt>
                <c:pt idx="36">
                  <c:v>3.623311E-5</c:v>
                </c:pt>
                <c:pt idx="37">
                  <c:v>3.626147E-5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874528"/>
        <c:axId val="426879488"/>
      </c:barChart>
      <c:catAx>
        <c:axId val="42687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879488"/>
        <c:crossesAt val="1.0E-10"/>
        <c:auto val="1"/>
        <c:lblAlgn val="ctr"/>
        <c:lblOffset val="100"/>
        <c:noMultiLvlLbl val="0"/>
      </c:catAx>
      <c:valAx>
        <c:axId val="426879488"/>
        <c:scaling>
          <c:logBase val="10.0"/>
          <c:orientation val="minMax"/>
          <c:min val="1.0E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87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A(0) </a:t>
            </a:r>
            <a:r>
              <a:rPr lang="en-US"/>
              <a:t>Total Time to solution [s]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954913991397"/>
          <c:y val="0.204226922836475"/>
          <c:w val="0.901389278709068"/>
          <c:h val="0.7145838921166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'fill(0)'!$M$5</c:f>
              <c:strCache>
                <c:ptCount val="1"/>
                <c:pt idx="0">
                  <c:v>Total Time to Solution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'fill(0)'!$M$6:$M$43</c:f>
              <c:numCache>
                <c:formatCode>0.00E+00</c:formatCode>
                <c:ptCount val="38"/>
                <c:pt idx="0">
                  <c:v>481.045092</c:v>
                </c:pt>
                <c:pt idx="1">
                  <c:v>480.975892</c:v>
                </c:pt>
                <c:pt idx="2">
                  <c:v>479.188877</c:v>
                </c:pt>
                <c:pt idx="3">
                  <c:v>125.58048368</c:v>
                </c:pt>
                <c:pt idx="4">
                  <c:v>125.47664387</c:v>
                </c:pt>
                <c:pt idx="5">
                  <c:v>63.94737119000001</c:v>
                </c:pt>
                <c:pt idx="6">
                  <c:v>8348.294</c:v>
                </c:pt>
                <c:pt idx="7">
                  <c:v>481.1950571</c:v>
                </c:pt>
                <c:pt idx="8">
                  <c:v>482.43308</c:v>
                </c:pt>
                <c:pt idx="9">
                  <c:v>481.4935179999994</c:v>
                </c:pt>
                <c:pt idx="10">
                  <c:v>125.58048368</c:v>
                </c:pt>
                <c:pt idx="11">
                  <c:v>125.47664387</c:v>
                </c:pt>
                <c:pt idx="12">
                  <c:v>125.47664387</c:v>
                </c:pt>
                <c:pt idx="13">
                  <c:v>1236.604836</c:v>
                </c:pt>
                <c:pt idx="14">
                  <c:v>1240.149562</c:v>
                </c:pt>
                <c:pt idx="15">
                  <c:v>1221.382366</c:v>
                </c:pt>
                <c:pt idx="16">
                  <c:v>125.58048368</c:v>
                </c:pt>
                <c:pt idx="17">
                  <c:v>125.47664387</c:v>
                </c:pt>
                <c:pt idx="18">
                  <c:v>125.47664387</c:v>
                </c:pt>
                <c:pt idx="19">
                  <c:v>0.0</c:v>
                </c:pt>
                <c:pt idx="20">
                  <c:v>1236.732214</c:v>
                </c:pt>
                <c:pt idx="21">
                  <c:v>1239.672376</c:v>
                </c:pt>
                <c:pt idx="22">
                  <c:v>1280.527996</c:v>
                </c:pt>
                <c:pt idx="23">
                  <c:v>162.0484861</c:v>
                </c:pt>
                <c:pt idx="24">
                  <c:v>115.11932693</c:v>
                </c:pt>
                <c:pt idx="25">
                  <c:v>115.11932693</c:v>
                </c:pt>
                <c:pt idx="26">
                  <c:v>1236.838752</c:v>
                </c:pt>
                <c:pt idx="27">
                  <c:v>1241.206995</c:v>
                </c:pt>
                <c:pt idx="28">
                  <c:v>1222.819204</c:v>
                </c:pt>
                <c:pt idx="29">
                  <c:v>126.747643</c:v>
                </c:pt>
                <c:pt idx="30">
                  <c:v>115.80211598</c:v>
                </c:pt>
                <c:pt idx="31">
                  <c:v>115.80226595</c:v>
                </c:pt>
                <c:pt idx="32">
                  <c:v>1236.871814</c:v>
                </c:pt>
                <c:pt idx="33">
                  <c:v>1233.799091</c:v>
                </c:pt>
                <c:pt idx="34">
                  <c:v>1252.672082</c:v>
                </c:pt>
                <c:pt idx="35">
                  <c:v>224.360864</c:v>
                </c:pt>
                <c:pt idx="36">
                  <c:v>113.8266978</c:v>
                </c:pt>
                <c:pt idx="37">
                  <c:v>113.86856091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4779904"/>
        <c:axId val="424784048"/>
      </c:barChart>
      <c:catAx>
        <c:axId val="424779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4784048"/>
        <c:crosses val="autoZero"/>
        <c:auto val="1"/>
        <c:lblAlgn val="ctr"/>
        <c:lblOffset val="100"/>
        <c:noMultiLvlLbl val="0"/>
      </c:catAx>
      <c:valAx>
        <c:axId val="424784048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77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A(1) </a:t>
            </a:r>
            <a:r>
              <a:rPr lang="en-US"/>
              <a:t>Total Time to solution [s]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'fill(1)'!$M$5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'fill(1)'!$B$6:$D$43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'fill(1)'!$M$6:$M$43</c:f>
              <c:numCache>
                <c:formatCode>0.00E+00</c:formatCode>
                <c:ptCount val="38"/>
                <c:pt idx="0">
                  <c:v>195.661945</c:v>
                </c:pt>
                <c:pt idx="1">
                  <c:v>182.290942</c:v>
                </c:pt>
                <c:pt idx="2">
                  <c:v>184.3007568</c:v>
                </c:pt>
                <c:pt idx="3">
                  <c:v>63.8004252</c:v>
                </c:pt>
                <c:pt idx="4">
                  <c:v>23.9854011</c:v>
                </c:pt>
                <c:pt idx="5">
                  <c:v>21.8637081</c:v>
                </c:pt>
                <c:pt idx="6">
                  <c:v>0.0</c:v>
                </c:pt>
                <c:pt idx="7">
                  <c:v>182.7623351</c:v>
                </c:pt>
                <c:pt idx="8">
                  <c:v>183.580309</c:v>
                </c:pt>
                <c:pt idx="9">
                  <c:v>176.386281</c:v>
                </c:pt>
                <c:pt idx="10">
                  <c:v>24.922913</c:v>
                </c:pt>
                <c:pt idx="11">
                  <c:v>22.1537351</c:v>
                </c:pt>
                <c:pt idx="12">
                  <c:v>26.50827998</c:v>
                </c:pt>
                <c:pt idx="13">
                  <c:v>511.965476</c:v>
                </c:pt>
                <c:pt idx="14">
                  <c:v>511.884126</c:v>
                </c:pt>
                <c:pt idx="15">
                  <c:v>482.940008</c:v>
                </c:pt>
                <c:pt idx="16">
                  <c:v>46.03314104</c:v>
                </c:pt>
                <c:pt idx="17">
                  <c:v>92.84286104</c:v>
                </c:pt>
                <c:pt idx="18">
                  <c:v>95.17885002999989</c:v>
                </c:pt>
                <c:pt idx="19">
                  <c:v>0.0</c:v>
                </c:pt>
                <c:pt idx="20">
                  <c:v>511.982253</c:v>
                </c:pt>
                <c:pt idx="21">
                  <c:v>516.3505899999994</c:v>
                </c:pt>
                <c:pt idx="22">
                  <c:v>488.315197</c:v>
                </c:pt>
                <c:pt idx="23">
                  <c:v>86.699288</c:v>
                </c:pt>
                <c:pt idx="24">
                  <c:v>89.24575784000001</c:v>
                </c:pt>
                <c:pt idx="25">
                  <c:v>87.82495791000001</c:v>
                </c:pt>
                <c:pt idx="26">
                  <c:v>512.110061</c:v>
                </c:pt>
                <c:pt idx="27">
                  <c:v>508.1055443</c:v>
                </c:pt>
                <c:pt idx="28">
                  <c:v>547.723812</c:v>
                </c:pt>
                <c:pt idx="29">
                  <c:v>45.1771261</c:v>
                </c:pt>
                <c:pt idx="30">
                  <c:v>100.00279408</c:v>
                </c:pt>
                <c:pt idx="31">
                  <c:v>101.17954004</c:v>
                </c:pt>
                <c:pt idx="32">
                  <c:v>512.1445669999994</c:v>
                </c:pt>
                <c:pt idx="33">
                  <c:v>511.4610059999995</c:v>
                </c:pt>
                <c:pt idx="34">
                  <c:v>510.342412</c:v>
                </c:pt>
                <c:pt idx="35">
                  <c:v>51.1833899</c:v>
                </c:pt>
                <c:pt idx="36">
                  <c:v>103.56479788</c:v>
                </c:pt>
                <c:pt idx="37">
                  <c:v>111.7662612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999344"/>
        <c:axId val="427003488"/>
      </c:barChart>
      <c:catAx>
        <c:axId val="426999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7003488"/>
        <c:crosses val="autoZero"/>
        <c:auto val="1"/>
        <c:lblAlgn val="ctr"/>
        <c:lblOffset val="100"/>
        <c:noMultiLvlLbl val="0"/>
      </c:catAx>
      <c:valAx>
        <c:axId val="427003488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99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A(1) </a:t>
            </a:r>
            <a:r>
              <a:rPr lang="en-US"/>
              <a:t>GMRES Residual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'fill(1)'!$G$5</c:f>
              <c:strCache>
                <c:ptCount val="1"/>
                <c:pt idx="0">
                  <c:v>Residual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'fill(1)'!$K$6:$K$43</c:f>
              <c:numCache>
                <c:formatCode>0.00E+00</c:formatCode>
                <c:ptCount val="38"/>
                <c:pt idx="0">
                  <c:v>3.80659E-5</c:v>
                </c:pt>
                <c:pt idx="1">
                  <c:v>3.607803E-5</c:v>
                </c:pt>
                <c:pt idx="2">
                  <c:v>3.806912E-5</c:v>
                </c:pt>
                <c:pt idx="3">
                  <c:v>3.677086E-5</c:v>
                </c:pt>
                <c:pt idx="4">
                  <c:v>3.643469E-5</c:v>
                </c:pt>
                <c:pt idx="5">
                  <c:v>3.614126E-5</c:v>
                </c:pt>
                <c:pt idx="7">
                  <c:v>3.80659E-5</c:v>
                </c:pt>
                <c:pt idx="8">
                  <c:v>3.607803E-5</c:v>
                </c:pt>
                <c:pt idx="9">
                  <c:v>3.607801E-5</c:v>
                </c:pt>
                <c:pt idx="10">
                  <c:v>3.576871E-5</c:v>
                </c:pt>
                <c:pt idx="11">
                  <c:v>3.603595E-5</c:v>
                </c:pt>
                <c:pt idx="12">
                  <c:v>3.711202E-5</c:v>
                </c:pt>
                <c:pt idx="13">
                  <c:v>3.806589E-5</c:v>
                </c:pt>
                <c:pt idx="14">
                  <c:v>3.806589E-5</c:v>
                </c:pt>
                <c:pt idx="15">
                  <c:v>3.601072E-5</c:v>
                </c:pt>
                <c:pt idx="16">
                  <c:v>3.627787E-5</c:v>
                </c:pt>
                <c:pt idx="17">
                  <c:v>3.744284E-5</c:v>
                </c:pt>
                <c:pt idx="18">
                  <c:v>3.566624E-5</c:v>
                </c:pt>
                <c:pt idx="20">
                  <c:v>3.806589E-5</c:v>
                </c:pt>
                <c:pt idx="21">
                  <c:v>3.80659E-5</c:v>
                </c:pt>
                <c:pt idx="22">
                  <c:v>3.710918E-5</c:v>
                </c:pt>
                <c:pt idx="23">
                  <c:v>3.61185E-5</c:v>
                </c:pt>
                <c:pt idx="24">
                  <c:v>3.655866E-5</c:v>
                </c:pt>
                <c:pt idx="25">
                  <c:v>3.656221E-5</c:v>
                </c:pt>
                <c:pt idx="26">
                  <c:v>3.806589E-5</c:v>
                </c:pt>
                <c:pt idx="27">
                  <c:v>3.806589E-5</c:v>
                </c:pt>
                <c:pt idx="28">
                  <c:v>3.574692E-5</c:v>
                </c:pt>
                <c:pt idx="29">
                  <c:v>3.619277E-5</c:v>
                </c:pt>
                <c:pt idx="30">
                  <c:v>3.560974E-5</c:v>
                </c:pt>
                <c:pt idx="31">
                  <c:v>3.628334E-5</c:v>
                </c:pt>
                <c:pt idx="32">
                  <c:v>3.806589E-5</c:v>
                </c:pt>
                <c:pt idx="33">
                  <c:v>3.806589E-5</c:v>
                </c:pt>
                <c:pt idx="34">
                  <c:v>3.577417E-5</c:v>
                </c:pt>
                <c:pt idx="35">
                  <c:v>3.691208E-5</c:v>
                </c:pt>
                <c:pt idx="36">
                  <c:v>3.590173E-5</c:v>
                </c:pt>
                <c:pt idx="37">
                  <c:v>3.591925E-5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2737056"/>
        <c:axId val="322742048"/>
      </c:barChart>
      <c:catAx>
        <c:axId val="32273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742048"/>
        <c:crossesAt val="1.0E-10"/>
        <c:auto val="1"/>
        <c:lblAlgn val="ctr"/>
        <c:lblOffset val="100"/>
        <c:noMultiLvlLbl val="0"/>
      </c:catAx>
      <c:valAx>
        <c:axId val="322742048"/>
        <c:scaling>
          <c:logBase val="10.0"/>
          <c:orientation val="minMax"/>
          <c:min val="1.0E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737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A(2) </a:t>
            </a:r>
            <a:r>
              <a:rPr lang="en-US"/>
              <a:t>Total Time to solution [s]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'fill(2)'!$M$5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'fill(1)'!$B$6:$D$43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'fill(2)'!$M$6:$M$43</c:f>
              <c:numCache>
                <c:formatCode>0.00E+00</c:formatCode>
                <c:ptCount val="38"/>
                <c:pt idx="0">
                  <c:v>160.404293</c:v>
                </c:pt>
                <c:pt idx="1">
                  <c:v>158.818636</c:v>
                </c:pt>
                <c:pt idx="2">
                  <c:v>160.762536</c:v>
                </c:pt>
                <c:pt idx="3">
                  <c:v>142.864636</c:v>
                </c:pt>
                <c:pt idx="4">
                  <c:v>18.922168</c:v>
                </c:pt>
                <c:pt idx="5">
                  <c:v>23.0155032</c:v>
                </c:pt>
                <c:pt idx="6">
                  <c:v>0.0</c:v>
                </c:pt>
                <c:pt idx="7">
                  <c:v>160.035382</c:v>
                </c:pt>
                <c:pt idx="8">
                  <c:v>162.350831</c:v>
                </c:pt>
                <c:pt idx="9">
                  <c:v>159.622026</c:v>
                </c:pt>
                <c:pt idx="10">
                  <c:v>99.633226</c:v>
                </c:pt>
                <c:pt idx="11">
                  <c:v>16.584304</c:v>
                </c:pt>
                <c:pt idx="12">
                  <c:v>29.487821</c:v>
                </c:pt>
                <c:pt idx="13">
                  <c:v>465.180794</c:v>
                </c:pt>
                <c:pt idx="14">
                  <c:v>456.1840014</c:v>
                </c:pt>
                <c:pt idx="15">
                  <c:v>466.754027</c:v>
                </c:pt>
                <c:pt idx="16">
                  <c:v>108.472937</c:v>
                </c:pt>
                <c:pt idx="17">
                  <c:v>99.31469982</c:v>
                </c:pt>
                <c:pt idx="18">
                  <c:v>97.93337216999993</c:v>
                </c:pt>
                <c:pt idx="19">
                  <c:v>0.0</c:v>
                </c:pt>
                <c:pt idx="20">
                  <c:v>465.103146</c:v>
                </c:pt>
                <c:pt idx="21">
                  <c:v>463.254308</c:v>
                </c:pt>
                <c:pt idx="22">
                  <c:v>151.010719</c:v>
                </c:pt>
                <c:pt idx="23">
                  <c:v>151.010719</c:v>
                </c:pt>
                <c:pt idx="24">
                  <c:v>92.47510204</c:v>
                </c:pt>
                <c:pt idx="25">
                  <c:v>92.68841215999987</c:v>
                </c:pt>
                <c:pt idx="26">
                  <c:v>465.180027</c:v>
                </c:pt>
                <c:pt idx="27">
                  <c:v>468.8357</c:v>
                </c:pt>
                <c:pt idx="28">
                  <c:v>466.009923</c:v>
                </c:pt>
                <c:pt idx="29">
                  <c:v>191.99064</c:v>
                </c:pt>
                <c:pt idx="30">
                  <c:v>119.80120591</c:v>
                </c:pt>
                <c:pt idx="31">
                  <c:v>117.01519815</c:v>
                </c:pt>
                <c:pt idx="32">
                  <c:v>465.182685</c:v>
                </c:pt>
                <c:pt idx="33">
                  <c:v>466.587877</c:v>
                </c:pt>
                <c:pt idx="34">
                  <c:v>463.850643</c:v>
                </c:pt>
                <c:pt idx="35">
                  <c:v>248.096497</c:v>
                </c:pt>
                <c:pt idx="36">
                  <c:v>100.65544893</c:v>
                </c:pt>
                <c:pt idx="37">
                  <c:v>95.66606483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5014432"/>
        <c:axId val="425018576"/>
      </c:barChart>
      <c:catAx>
        <c:axId val="425014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5018576"/>
        <c:crosses val="autoZero"/>
        <c:auto val="1"/>
        <c:lblAlgn val="ctr"/>
        <c:lblOffset val="100"/>
        <c:noMultiLvlLbl val="0"/>
      </c:catAx>
      <c:valAx>
        <c:axId val="425018576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014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A(2) </a:t>
            </a:r>
            <a:r>
              <a:rPr lang="en-US"/>
              <a:t>GMRES Residual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'fill(2)'!$G$5</c:f>
              <c:strCache>
                <c:ptCount val="1"/>
                <c:pt idx="0">
                  <c:v>Residual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'fill(2)'!$K$6:$K$43</c:f>
              <c:numCache>
                <c:formatCode>0.00E+00</c:formatCode>
                <c:ptCount val="38"/>
                <c:pt idx="0">
                  <c:v>3.631832E-5</c:v>
                </c:pt>
                <c:pt idx="1">
                  <c:v>3.631957E-5</c:v>
                </c:pt>
                <c:pt idx="2">
                  <c:v>3.633669E-5</c:v>
                </c:pt>
                <c:pt idx="3">
                  <c:v>3.640675E-5</c:v>
                </c:pt>
                <c:pt idx="4">
                  <c:v>3.67954E-5</c:v>
                </c:pt>
                <c:pt idx="5">
                  <c:v>3.67954E-5</c:v>
                </c:pt>
                <c:pt idx="7">
                  <c:v>3.631832E-5</c:v>
                </c:pt>
                <c:pt idx="8">
                  <c:v>3.631934E-5</c:v>
                </c:pt>
                <c:pt idx="9">
                  <c:v>3.636881E-5</c:v>
                </c:pt>
                <c:pt idx="10">
                  <c:v>4.593688E-5</c:v>
                </c:pt>
                <c:pt idx="11">
                  <c:v>3.596769E-5</c:v>
                </c:pt>
                <c:pt idx="12">
                  <c:v>3.592887E-5</c:v>
                </c:pt>
                <c:pt idx="13">
                  <c:v>3.63191E-5</c:v>
                </c:pt>
                <c:pt idx="14">
                  <c:v>3.631883E-5</c:v>
                </c:pt>
                <c:pt idx="15">
                  <c:v>3.655738E-5</c:v>
                </c:pt>
                <c:pt idx="16">
                  <c:v>3.615813E-5</c:v>
                </c:pt>
                <c:pt idx="17">
                  <c:v>3.598755E-5</c:v>
                </c:pt>
                <c:pt idx="18">
                  <c:v>3.651433E-5</c:v>
                </c:pt>
                <c:pt idx="20">
                  <c:v>3.63191E-5</c:v>
                </c:pt>
                <c:pt idx="21">
                  <c:v>3.631883E-5</c:v>
                </c:pt>
                <c:pt idx="22">
                  <c:v>3.648402E-5</c:v>
                </c:pt>
                <c:pt idx="23">
                  <c:v>3.763378E-5</c:v>
                </c:pt>
                <c:pt idx="24">
                  <c:v>3.638675E-5</c:v>
                </c:pt>
                <c:pt idx="25">
                  <c:v>3.628444E-5</c:v>
                </c:pt>
                <c:pt idx="26">
                  <c:v>3.63191E-5</c:v>
                </c:pt>
                <c:pt idx="27">
                  <c:v>3.631808E-5</c:v>
                </c:pt>
                <c:pt idx="28">
                  <c:v>3.591431E-5</c:v>
                </c:pt>
                <c:pt idx="29">
                  <c:v>3.642622E-5</c:v>
                </c:pt>
                <c:pt idx="30">
                  <c:v>3.634501E-5</c:v>
                </c:pt>
                <c:pt idx="31">
                  <c:v>3.565064E-5</c:v>
                </c:pt>
                <c:pt idx="32">
                  <c:v>3.63191E-5</c:v>
                </c:pt>
                <c:pt idx="33">
                  <c:v>3.631931E-5</c:v>
                </c:pt>
                <c:pt idx="34">
                  <c:v>3.737303E-5</c:v>
                </c:pt>
                <c:pt idx="35">
                  <c:v>0.0003067144</c:v>
                </c:pt>
                <c:pt idx="36">
                  <c:v>3.701683E-5</c:v>
                </c:pt>
                <c:pt idx="37">
                  <c:v>3.571628E-5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5103120"/>
        <c:axId val="425108080"/>
      </c:barChart>
      <c:catAx>
        <c:axId val="42510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108080"/>
        <c:crossesAt val="1.0E-10"/>
        <c:auto val="1"/>
        <c:lblAlgn val="ctr"/>
        <c:lblOffset val="100"/>
        <c:noMultiLvlLbl val="0"/>
      </c:catAx>
      <c:valAx>
        <c:axId val="425108080"/>
        <c:scaling>
          <c:logBase val="10.0"/>
          <c:orientation val="minMax"/>
          <c:min val="1.0E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103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A(3) </a:t>
            </a:r>
            <a:r>
              <a:rPr lang="en-US"/>
              <a:t>Total Time to solution [s]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820904019785278"/>
          <c:y val="0.176916932907348"/>
          <c:w val="0.898843541468615"/>
          <c:h val="0.7653975860844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'fill(3)'!$M$5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'fill(1)'!$B$6:$D$43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'fill(3)'!$M$6:$M$43</c:f>
              <c:numCache>
                <c:formatCode>0.00E+00</c:formatCode>
                <c:ptCount val="38"/>
                <c:pt idx="0">
                  <c:v>149.474673</c:v>
                </c:pt>
                <c:pt idx="1">
                  <c:v>149.741439</c:v>
                </c:pt>
                <c:pt idx="2">
                  <c:v>154.536654</c:v>
                </c:pt>
                <c:pt idx="3">
                  <c:v>103.288883</c:v>
                </c:pt>
                <c:pt idx="4">
                  <c:v>27.2452751</c:v>
                </c:pt>
                <c:pt idx="5">
                  <c:v>27.2452751</c:v>
                </c:pt>
                <c:pt idx="6">
                  <c:v>0.0</c:v>
                </c:pt>
                <c:pt idx="7">
                  <c:v>149.569451</c:v>
                </c:pt>
                <c:pt idx="8">
                  <c:v>152.261411</c:v>
                </c:pt>
                <c:pt idx="9">
                  <c:v>152.742418</c:v>
                </c:pt>
                <c:pt idx="10">
                  <c:v>162.724311</c:v>
                </c:pt>
                <c:pt idx="11">
                  <c:v>10.692553</c:v>
                </c:pt>
                <c:pt idx="12">
                  <c:v>23.9069008</c:v>
                </c:pt>
                <c:pt idx="13">
                  <c:v>437.98988</c:v>
                </c:pt>
                <c:pt idx="14">
                  <c:v>441.72068</c:v>
                </c:pt>
                <c:pt idx="15">
                  <c:v>435.4637</c:v>
                </c:pt>
                <c:pt idx="16">
                  <c:v>251.92186</c:v>
                </c:pt>
                <c:pt idx="17">
                  <c:v>99.5000601</c:v>
                </c:pt>
                <c:pt idx="18">
                  <c:v>100.1445291</c:v>
                </c:pt>
                <c:pt idx="19">
                  <c:v>0.0</c:v>
                </c:pt>
                <c:pt idx="20">
                  <c:v>437.95602</c:v>
                </c:pt>
                <c:pt idx="21">
                  <c:v>442.38876</c:v>
                </c:pt>
                <c:pt idx="22">
                  <c:v>430.878231</c:v>
                </c:pt>
                <c:pt idx="23">
                  <c:v>30.08262199999998</c:v>
                </c:pt>
                <c:pt idx="24">
                  <c:v>98.5461421</c:v>
                </c:pt>
                <c:pt idx="25">
                  <c:v>99.15223289999987</c:v>
                </c:pt>
                <c:pt idx="26">
                  <c:v>438.0529</c:v>
                </c:pt>
                <c:pt idx="27">
                  <c:v>443.62641</c:v>
                </c:pt>
                <c:pt idx="28">
                  <c:v>437.80304</c:v>
                </c:pt>
                <c:pt idx="29">
                  <c:v>27.720075</c:v>
                </c:pt>
                <c:pt idx="30">
                  <c:v>26.3917829</c:v>
                </c:pt>
                <c:pt idx="31">
                  <c:v>26.3081001</c:v>
                </c:pt>
                <c:pt idx="32">
                  <c:v>437.84125</c:v>
                </c:pt>
                <c:pt idx="33">
                  <c:v>445.9451299999996</c:v>
                </c:pt>
                <c:pt idx="34">
                  <c:v>435.48389</c:v>
                </c:pt>
                <c:pt idx="35">
                  <c:v>29.684436</c:v>
                </c:pt>
                <c:pt idx="36">
                  <c:v>104.578674</c:v>
                </c:pt>
                <c:pt idx="37">
                  <c:v>103.4955849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5211824"/>
        <c:axId val="425215968"/>
      </c:barChart>
      <c:catAx>
        <c:axId val="425211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5215968"/>
        <c:crosses val="autoZero"/>
        <c:auto val="1"/>
        <c:lblAlgn val="ctr"/>
        <c:lblOffset val="100"/>
        <c:noMultiLvlLbl val="0"/>
      </c:catAx>
      <c:valAx>
        <c:axId val="425215968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21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A(3) </a:t>
            </a:r>
            <a:r>
              <a:rPr lang="en-US"/>
              <a:t>GMRES Residual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'fill(3)'!$G$5</c:f>
              <c:strCache>
                <c:ptCount val="1"/>
                <c:pt idx="0">
                  <c:v>Residual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'fill(3)'!$K$6:$K$43</c:f>
              <c:numCache>
                <c:formatCode>0.00E+00</c:formatCode>
                <c:ptCount val="38"/>
                <c:pt idx="0">
                  <c:v>3.609158E-5</c:v>
                </c:pt>
                <c:pt idx="1">
                  <c:v>3.600284E-5</c:v>
                </c:pt>
                <c:pt idx="2">
                  <c:v>3.591122E-5</c:v>
                </c:pt>
                <c:pt idx="3">
                  <c:v>3.585161E-5</c:v>
                </c:pt>
                <c:pt idx="4">
                  <c:v>3.873284E-5</c:v>
                </c:pt>
                <c:pt idx="5">
                  <c:v>3.873284E-5</c:v>
                </c:pt>
                <c:pt idx="7">
                  <c:v>3.609158E-5</c:v>
                </c:pt>
                <c:pt idx="8">
                  <c:v>3.602116E-5</c:v>
                </c:pt>
                <c:pt idx="9">
                  <c:v>3.591656E-5</c:v>
                </c:pt>
                <c:pt idx="10">
                  <c:v>3.363644E-5</c:v>
                </c:pt>
                <c:pt idx="11">
                  <c:v>3.958152E-5</c:v>
                </c:pt>
                <c:pt idx="12">
                  <c:v>3.75847E-5</c:v>
                </c:pt>
                <c:pt idx="13">
                  <c:v>3.587824E-5</c:v>
                </c:pt>
                <c:pt idx="14">
                  <c:v>3.587145E-5</c:v>
                </c:pt>
                <c:pt idx="15">
                  <c:v>3.596808E-5</c:v>
                </c:pt>
                <c:pt idx="16">
                  <c:v>2.785145E-5</c:v>
                </c:pt>
                <c:pt idx="17">
                  <c:v>3.592778E-5</c:v>
                </c:pt>
                <c:pt idx="18">
                  <c:v>3.592778E-5</c:v>
                </c:pt>
                <c:pt idx="20">
                  <c:v>3.587824E-5</c:v>
                </c:pt>
                <c:pt idx="21">
                  <c:v>3.58626E-5</c:v>
                </c:pt>
                <c:pt idx="22">
                  <c:v>3.579129E-5</c:v>
                </c:pt>
                <c:pt idx="23">
                  <c:v>3.738528E-5</c:v>
                </c:pt>
                <c:pt idx="24">
                  <c:v>3.678558E-5</c:v>
                </c:pt>
                <c:pt idx="25">
                  <c:v>3.570511E-5</c:v>
                </c:pt>
                <c:pt idx="26">
                  <c:v>3.587824E-5</c:v>
                </c:pt>
                <c:pt idx="27">
                  <c:v>3.585031E-5</c:v>
                </c:pt>
                <c:pt idx="28">
                  <c:v>3.566211E-5</c:v>
                </c:pt>
                <c:pt idx="29">
                  <c:v>3.956195E-5</c:v>
                </c:pt>
                <c:pt idx="30">
                  <c:v>3.875282E-5</c:v>
                </c:pt>
                <c:pt idx="31">
                  <c:v>3.951378E-5</c:v>
                </c:pt>
                <c:pt idx="32">
                  <c:v>3.587824E-5</c:v>
                </c:pt>
                <c:pt idx="33">
                  <c:v>3.586718E-5</c:v>
                </c:pt>
                <c:pt idx="34">
                  <c:v>3.587257E-5</c:v>
                </c:pt>
                <c:pt idx="35">
                  <c:v>3.909148E-5</c:v>
                </c:pt>
                <c:pt idx="36">
                  <c:v>3.578679E-5</c:v>
                </c:pt>
                <c:pt idx="37">
                  <c:v>3.587478E-5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5277056"/>
        <c:axId val="425282016"/>
      </c:barChart>
      <c:catAx>
        <c:axId val="42527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282016"/>
        <c:crossesAt val="1.0E-10"/>
        <c:auto val="1"/>
        <c:lblAlgn val="ctr"/>
        <c:lblOffset val="100"/>
        <c:noMultiLvlLbl val="0"/>
      </c:catAx>
      <c:valAx>
        <c:axId val="425282016"/>
        <c:scaling>
          <c:logBase val="10.0"/>
          <c:orientation val="minMax"/>
          <c:min val="1.0E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277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A(3) </a:t>
            </a:r>
            <a:r>
              <a:rPr lang="en-US"/>
              <a:t>Total</a:t>
            </a:r>
            <a:r>
              <a:rPr lang="en-US" baseline="0"/>
              <a:t> Time to Solution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16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'fill(3)lineplot'!$F$6:$F$11</c:f>
              <c:numCache>
                <c:formatCode>General</c:formatCode>
                <c:ptCount val="6"/>
                <c:pt idx="0">
                  <c:v>0.0</c:v>
                </c:pt>
                <c:pt idx="1">
                  <c:v>3.0</c:v>
                </c:pt>
                <c:pt idx="2">
                  <c:v>3.0</c:v>
                </c:pt>
                <c:pt idx="3">
                  <c:v>6.0</c:v>
                </c:pt>
                <c:pt idx="4">
                  <c:v>10.0</c:v>
                </c:pt>
                <c:pt idx="5">
                  <c:v>16.0</c:v>
                </c:pt>
              </c:numCache>
            </c:numRef>
          </c:xVal>
          <c:yVal>
            <c:numRef>
              <c:f>'fill(3)lineplot'!$M$6:$M$11</c:f>
              <c:numCache>
                <c:formatCode>0.00E+00</c:formatCode>
                <c:ptCount val="6"/>
                <c:pt idx="0">
                  <c:v>149.474673</c:v>
                </c:pt>
                <c:pt idx="1">
                  <c:v>27.2452751</c:v>
                </c:pt>
                <c:pt idx="2">
                  <c:v>27.2452751</c:v>
                </c:pt>
                <c:pt idx="3">
                  <c:v>103.288883</c:v>
                </c:pt>
                <c:pt idx="4">
                  <c:v>154.536654</c:v>
                </c:pt>
                <c:pt idx="5">
                  <c:v>149.741439</c:v>
                </c:pt>
              </c:numCache>
            </c:numRef>
          </c:yVal>
          <c:smooth val="0"/>
        </c:ser>
        <c:ser>
          <c:idx val="1"/>
          <c:order val="1"/>
          <c:tx>
            <c:v>32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'fill(3)lineplot'!$F$12:$F$17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3.0</c:v>
                </c:pt>
                <c:pt idx="3">
                  <c:v>11.0</c:v>
                </c:pt>
                <c:pt idx="4">
                  <c:v>20.0</c:v>
                </c:pt>
                <c:pt idx="5">
                  <c:v>29.0</c:v>
                </c:pt>
              </c:numCache>
            </c:numRef>
          </c:xVal>
          <c:yVal>
            <c:numRef>
              <c:f>'fill(3)lineplot'!$M$12:$M$17</c:f>
              <c:numCache>
                <c:formatCode>0.00E+00</c:formatCode>
                <c:ptCount val="6"/>
                <c:pt idx="0">
                  <c:v>149.569451</c:v>
                </c:pt>
                <c:pt idx="1">
                  <c:v>23.9069008</c:v>
                </c:pt>
                <c:pt idx="2">
                  <c:v>10.692553</c:v>
                </c:pt>
                <c:pt idx="3">
                  <c:v>162.724311</c:v>
                </c:pt>
                <c:pt idx="4">
                  <c:v>152.742418</c:v>
                </c:pt>
                <c:pt idx="5">
                  <c:v>152.261411</c:v>
                </c:pt>
              </c:numCache>
            </c:numRef>
          </c:yVal>
          <c:smooth val="0"/>
        </c:ser>
        <c:ser>
          <c:idx val="2"/>
          <c:order val="2"/>
          <c:tx>
            <c:v>68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'fill(3)lineplot'!$F$18:$F$23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21.0</c:v>
                </c:pt>
                <c:pt idx="4">
                  <c:v>36.0</c:v>
                </c:pt>
                <c:pt idx="5">
                  <c:v>68.0</c:v>
                </c:pt>
              </c:numCache>
            </c:numRef>
          </c:xVal>
          <c:yVal>
            <c:numRef>
              <c:f>'fill(3)lineplot'!$M$18:$M$23</c:f>
              <c:numCache>
                <c:formatCode>0.00E+00</c:formatCode>
                <c:ptCount val="6"/>
                <c:pt idx="0">
                  <c:v>437.98988</c:v>
                </c:pt>
                <c:pt idx="1">
                  <c:v>99.5000601</c:v>
                </c:pt>
                <c:pt idx="2">
                  <c:v>100.1445291</c:v>
                </c:pt>
                <c:pt idx="3">
                  <c:v>251.92186</c:v>
                </c:pt>
                <c:pt idx="4">
                  <c:v>435.4637</c:v>
                </c:pt>
                <c:pt idx="5">
                  <c:v>441.72068</c:v>
                </c:pt>
              </c:numCache>
            </c:numRef>
          </c:yVal>
          <c:smooth val="0"/>
        </c:ser>
        <c:ser>
          <c:idx val="3"/>
          <c:order val="3"/>
          <c:tx>
            <c:v>136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'fill(3)lineplot'!$F$24:$F$29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10.0</c:v>
                </c:pt>
                <c:pt idx="4">
                  <c:v>31.0</c:v>
                </c:pt>
                <c:pt idx="5">
                  <c:v>65.0</c:v>
                </c:pt>
              </c:numCache>
            </c:numRef>
          </c:xVal>
          <c:yVal>
            <c:numRef>
              <c:f>'fill(3)lineplot'!$M$24:$M$29</c:f>
              <c:numCache>
                <c:formatCode>0.00E+00</c:formatCode>
                <c:ptCount val="6"/>
                <c:pt idx="0">
                  <c:v>437.95602</c:v>
                </c:pt>
                <c:pt idx="1">
                  <c:v>98.5461421</c:v>
                </c:pt>
                <c:pt idx="2">
                  <c:v>99.15223289999987</c:v>
                </c:pt>
                <c:pt idx="3">
                  <c:v>30.08262199999998</c:v>
                </c:pt>
                <c:pt idx="4">
                  <c:v>430.878231</c:v>
                </c:pt>
                <c:pt idx="5">
                  <c:v>442.38876</c:v>
                </c:pt>
              </c:numCache>
            </c:numRef>
          </c:yVal>
          <c:smooth val="0"/>
        </c:ser>
        <c:ser>
          <c:idx val="4"/>
          <c:order val="4"/>
          <c:tx>
            <c:v>204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'fill(3)lineplot'!$F$30:$F$35</c:f>
              <c:numCache>
                <c:formatCode>General</c:formatCode>
                <c:ptCount val="6"/>
                <c:pt idx="0">
                  <c:v>0.0</c:v>
                </c:pt>
                <c:pt idx="1">
                  <c:v>3.0</c:v>
                </c:pt>
                <c:pt idx="2">
                  <c:v>3.0</c:v>
                </c:pt>
                <c:pt idx="3">
                  <c:v>9.0</c:v>
                </c:pt>
                <c:pt idx="4">
                  <c:v>38.0</c:v>
                </c:pt>
                <c:pt idx="5">
                  <c:v>70.0</c:v>
                </c:pt>
              </c:numCache>
            </c:numRef>
          </c:xVal>
          <c:yVal>
            <c:numRef>
              <c:f>'fill(3)lineplot'!$M$30:$M$35</c:f>
              <c:numCache>
                <c:formatCode>0.00E+00</c:formatCode>
                <c:ptCount val="6"/>
                <c:pt idx="0">
                  <c:v>438.0529</c:v>
                </c:pt>
                <c:pt idx="1">
                  <c:v>26.3917829</c:v>
                </c:pt>
                <c:pt idx="2">
                  <c:v>26.3081001</c:v>
                </c:pt>
                <c:pt idx="3">
                  <c:v>27.720075</c:v>
                </c:pt>
                <c:pt idx="4">
                  <c:v>437.80304</c:v>
                </c:pt>
                <c:pt idx="5">
                  <c:v>443.62641</c:v>
                </c:pt>
              </c:numCache>
            </c:numRef>
          </c:yVal>
          <c:smooth val="0"/>
        </c:ser>
        <c:ser>
          <c:idx val="5"/>
          <c:order val="5"/>
          <c:tx>
            <c:v>272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'fill(3)lineplot'!$F$36:$F$41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9.0</c:v>
                </c:pt>
                <c:pt idx="4">
                  <c:v>38.0</c:v>
                </c:pt>
                <c:pt idx="5">
                  <c:v>69.0</c:v>
                </c:pt>
              </c:numCache>
            </c:numRef>
          </c:xVal>
          <c:yVal>
            <c:numRef>
              <c:f>'fill(3)lineplot'!$M$36:$M$41</c:f>
              <c:numCache>
                <c:formatCode>0.00E+00</c:formatCode>
                <c:ptCount val="6"/>
                <c:pt idx="0">
                  <c:v>437.84125</c:v>
                </c:pt>
                <c:pt idx="1">
                  <c:v>104.578674</c:v>
                </c:pt>
                <c:pt idx="2">
                  <c:v>103.4955849</c:v>
                </c:pt>
                <c:pt idx="3">
                  <c:v>29.684436</c:v>
                </c:pt>
                <c:pt idx="4">
                  <c:v>435.48389</c:v>
                </c:pt>
                <c:pt idx="5">
                  <c:v>445.9451299999996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5433168"/>
        <c:axId val="425441184"/>
      </c:scatterChart>
      <c:valAx>
        <c:axId val="425433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PariLU 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441184"/>
        <c:crosses val="autoZero"/>
        <c:crossBetween val="midCat"/>
      </c:valAx>
      <c:valAx>
        <c:axId val="425441184"/>
        <c:scaling>
          <c:orientation val="minMax"/>
          <c:max val="1400.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crossAx val="4254331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A(0) Total</a:t>
            </a:r>
            <a:r>
              <a:rPr lang="en-US" baseline="0"/>
              <a:t> Time to Solution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16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'fill(0)lineplot'!$F$6:$F$11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5.0</c:v>
                </c:pt>
                <c:pt idx="4">
                  <c:v>10.0</c:v>
                </c:pt>
                <c:pt idx="5">
                  <c:v>13.0</c:v>
                </c:pt>
              </c:numCache>
            </c:numRef>
          </c:xVal>
          <c:yVal>
            <c:numRef>
              <c:f>'fill(0)lineplot'!$M$6:$M$11</c:f>
              <c:numCache>
                <c:formatCode>0.00E+00</c:formatCode>
                <c:ptCount val="6"/>
                <c:pt idx="0">
                  <c:v>481.499</c:v>
                </c:pt>
                <c:pt idx="1">
                  <c:v>63.9541</c:v>
                </c:pt>
                <c:pt idx="2">
                  <c:v>74.6992</c:v>
                </c:pt>
                <c:pt idx="3">
                  <c:v>298.246</c:v>
                </c:pt>
                <c:pt idx="4">
                  <c:v>479.328</c:v>
                </c:pt>
                <c:pt idx="5">
                  <c:v>481.429</c:v>
                </c:pt>
              </c:numCache>
            </c:numRef>
          </c:yVal>
          <c:smooth val="0"/>
        </c:ser>
        <c:ser>
          <c:idx val="1"/>
          <c:order val="1"/>
          <c:tx>
            <c:v>32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'fill(0)lineplot'!$F$12:$F$17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8.0</c:v>
                </c:pt>
                <c:pt idx="4">
                  <c:v>19.0</c:v>
                </c:pt>
                <c:pt idx="5">
                  <c:v>27.0</c:v>
                </c:pt>
              </c:numCache>
            </c:numRef>
          </c:xVal>
          <c:yVal>
            <c:numRef>
              <c:f>'fill(0)lineplot'!$M$12:$M$17</c:f>
              <c:numCache>
                <c:formatCode>0.00E+00</c:formatCode>
                <c:ptCount val="6"/>
                <c:pt idx="0">
                  <c:v>481.649</c:v>
                </c:pt>
                <c:pt idx="1">
                  <c:v>49.4748</c:v>
                </c:pt>
                <c:pt idx="2">
                  <c:v>70.218</c:v>
                </c:pt>
                <c:pt idx="3">
                  <c:v>311.292</c:v>
                </c:pt>
                <c:pt idx="4">
                  <c:v>481.542718</c:v>
                </c:pt>
                <c:pt idx="5">
                  <c:v>482.4</c:v>
                </c:pt>
              </c:numCache>
            </c:numRef>
          </c:yVal>
          <c:smooth val="0"/>
        </c:ser>
        <c:ser>
          <c:idx val="2"/>
          <c:order val="2"/>
          <c:tx>
            <c:v>68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'fill(0)lineplot'!$F$18:$F$23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9.0</c:v>
                </c:pt>
                <c:pt idx="4">
                  <c:v>40.0</c:v>
                </c:pt>
                <c:pt idx="5">
                  <c:v>53.0</c:v>
                </c:pt>
              </c:numCache>
            </c:numRef>
          </c:xVal>
          <c:yVal>
            <c:numRef>
              <c:f>'fill(0)lineplot'!$M$18:$M$23</c:f>
              <c:numCache>
                <c:formatCode>0.00E+00</c:formatCode>
                <c:ptCount val="6"/>
                <c:pt idx="0">
                  <c:v>1241.594836</c:v>
                </c:pt>
                <c:pt idx="1">
                  <c:v>125.0316</c:v>
                </c:pt>
                <c:pt idx="2">
                  <c:v>125.0316</c:v>
                </c:pt>
                <c:pt idx="3">
                  <c:v>126.0315</c:v>
                </c:pt>
                <c:pt idx="4">
                  <c:v>1221.161366</c:v>
                </c:pt>
                <c:pt idx="5">
                  <c:v>1241.621562</c:v>
                </c:pt>
              </c:numCache>
            </c:numRef>
          </c:yVal>
          <c:smooth val="0"/>
        </c:ser>
        <c:ser>
          <c:idx val="3"/>
          <c:order val="3"/>
          <c:tx>
            <c:v>136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'fill(0)lineplot'!$F$24:$F$29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9.0</c:v>
                </c:pt>
                <c:pt idx="4">
                  <c:v>33.0</c:v>
                </c:pt>
                <c:pt idx="5">
                  <c:v>51.0</c:v>
                </c:pt>
              </c:numCache>
            </c:numRef>
          </c:xVal>
          <c:yVal>
            <c:numRef>
              <c:f>'fill(0)lineplot'!$M$24:$M$29</c:f>
              <c:numCache>
                <c:formatCode>0.00E+00</c:formatCode>
                <c:ptCount val="6"/>
                <c:pt idx="0">
                  <c:v>1241.722214</c:v>
                </c:pt>
                <c:pt idx="1">
                  <c:v>115.0251</c:v>
                </c:pt>
                <c:pt idx="2">
                  <c:v>115.0251</c:v>
                </c:pt>
                <c:pt idx="3">
                  <c:v>162.21</c:v>
                </c:pt>
                <c:pt idx="4">
                  <c:v>1281.021996</c:v>
                </c:pt>
                <c:pt idx="5">
                  <c:v>1241.144376</c:v>
                </c:pt>
              </c:numCache>
            </c:numRef>
          </c:yVal>
          <c:smooth val="0"/>
        </c:ser>
        <c:ser>
          <c:idx val="4"/>
          <c:order val="4"/>
          <c:tx>
            <c:v>204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'fill(0)lineplot'!$F$30:$F$35</c:f>
              <c:numCache>
                <c:formatCode>General</c:formatCode>
                <c:ptCount val="6"/>
                <c:pt idx="0">
                  <c:v>0.0</c:v>
                </c:pt>
                <c:pt idx="1">
                  <c:v>4.0</c:v>
                </c:pt>
                <c:pt idx="2">
                  <c:v>4.0</c:v>
                </c:pt>
                <c:pt idx="3">
                  <c:v>8.0</c:v>
                </c:pt>
                <c:pt idx="4">
                  <c:v>36.0</c:v>
                </c:pt>
                <c:pt idx="5">
                  <c:v>57.0</c:v>
                </c:pt>
              </c:numCache>
            </c:numRef>
          </c:xVal>
          <c:yVal>
            <c:numRef>
              <c:f>'fill(0)lineplot'!$M$30:$M$35</c:f>
              <c:numCache>
                <c:formatCode>0.00E+00</c:formatCode>
                <c:ptCount val="6"/>
                <c:pt idx="0">
                  <c:v>1241.828752</c:v>
                </c:pt>
                <c:pt idx="1">
                  <c:v>116.0841</c:v>
                </c:pt>
                <c:pt idx="2">
                  <c:v>116.0843</c:v>
                </c:pt>
                <c:pt idx="3">
                  <c:v>127.167</c:v>
                </c:pt>
                <c:pt idx="4">
                  <c:v>1220.783204</c:v>
                </c:pt>
                <c:pt idx="5">
                  <c:v>1241.232995</c:v>
                </c:pt>
              </c:numCache>
            </c:numRef>
          </c:yVal>
          <c:smooth val="0"/>
        </c:ser>
        <c:ser>
          <c:idx val="5"/>
          <c:order val="5"/>
          <c:tx>
            <c:v>272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'fill(0)lineplot'!$F$36:$F$41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8.0</c:v>
                </c:pt>
                <c:pt idx="4">
                  <c:v>37.0</c:v>
                </c:pt>
                <c:pt idx="5">
                  <c:v>47.0</c:v>
                </c:pt>
              </c:numCache>
            </c:numRef>
          </c:xVal>
          <c:yVal>
            <c:numRef>
              <c:f>'fill(0)lineplot'!$M$36:$M$41</c:f>
              <c:numCache>
                <c:formatCode>0.00E+00</c:formatCode>
                <c:ptCount val="6"/>
                <c:pt idx="0">
                  <c:v>1241.861814</c:v>
                </c:pt>
                <c:pt idx="1">
                  <c:v>114.0205</c:v>
                </c:pt>
                <c:pt idx="2">
                  <c:v>114.0202</c:v>
                </c:pt>
                <c:pt idx="3">
                  <c:v>224.158</c:v>
                </c:pt>
                <c:pt idx="4">
                  <c:v>1250.766082</c:v>
                </c:pt>
                <c:pt idx="5">
                  <c:v>1230.960091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597904"/>
        <c:axId val="408558048"/>
      </c:scatterChart>
      <c:valAx>
        <c:axId val="408597904"/>
        <c:scaling>
          <c:orientation val="minMax"/>
          <c:max val="8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558048"/>
        <c:crosses val="autoZero"/>
        <c:crossBetween val="midCat"/>
      </c:valAx>
      <c:valAx>
        <c:axId val="40855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</a:t>
                </a:r>
                <a:r>
                  <a:rPr lang="en-US" baseline="0"/>
                  <a:t> Time to Solution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597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Sheet3!$H$5</c:f>
              <c:strCache>
                <c:ptCount val="1"/>
                <c:pt idx="0">
                  <c:v>non-lin residual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1.34049461456853E-17"/>
                  <c:y val="-0.008100869216888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"/>
                  <c:y val="-0.02970318712859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2.68098922913706E-17"/>
                  <c:y val="-0.01620173843377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0.0"/>
                  <c:y val="-0.01350144869481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0.0"/>
                  <c:y val="-0.01620173843377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-1.07239569165482E-16"/>
                  <c:y val="-0.01620173843377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-1.07239569165482E-16"/>
                  <c:y val="-0.01620173843377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Sheet3!$B$6:$D$23</c:f>
              <c:multiLvlStrCache>
                <c:ptCount val="1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MKL </c:v>
                  </c:pt>
                  <c:pt idx="4">
                    <c:v>ParILU tol 1e-15</c:v>
                  </c:pt>
                  <c:pt idx="5">
                    <c:v>ParILU tol 1e-1</c:v>
                  </c:pt>
                  <c:pt idx="6">
                    <c:v>MKL </c:v>
                  </c:pt>
                  <c:pt idx="7">
                    <c:v>ParILU tol 1e-15</c:v>
                  </c:pt>
                  <c:pt idx="8">
                    <c:v>ParILU tol 1e-1</c:v>
                  </c:pt>
                  <c:pt idx="9">
                    <c:v>MKL </c:v>
                  </c:pt>
                  <c:pt idx="10">
                    <c:v>ParILU tol 1e-15</c:v>
                  </c:pt>
                  <c:pt idx="11">
                    <c:v>ParILU tol 1e-1</c:v>
                  </c:pt>
                  <c:pt idx="12">
                    <c:v>MKL </c:v>
                  </c:pt>
                  <c:pt idx="13">
                    <c:v>ParILU tol 1e-15</c:v>
                  </c:pt>
                  <c:pt idx="14">
                    <c:v>ParILU tol 1e-1</c:v>
                  </c:pt>
                  <c:pt idx="15">
                    <c:v>MKL </c:v>
                  </c:pt>
                  <c:pt idx="16">
                    <c:v>ParILU tol 1e-15</c:v>
                  </c:pt>
                  <c:pt idx="17">
                    <c:v>ParILU tol 1e-1</c:v>
                  </c:pt>
                </c:lvl>
                <c:lvl>
                  <c:pt idx="0">
                    <c:v>16</c:v>
                  </c:pt>
                  <c:pt idx="3">
                    <c:v>32</c:v>
                  </c:pt>
                  <c:pt idx="6">
                    <c:v>68</c:v>
                  </c:pt>
                  <c:pt idx="9">
                    <c:v>136</c:v>
                  </c:pt>
                  <c:pt idx="12">
                    <c:v>204</c:v>
                  </c:pt>
                  <c:pt idx="15">
                    <c:v>272</c:v>
                  </c:pt>
                </c:lvl>
                <c:lvl>
                  <c:pt idx="0">
                    <c:v>CPU</c:v>
                  </c:pt>
                  <c:pt idx="6">
                    <c:v>KNL</c:v>
                  </c:pt>
                </c:lvl>
              </c:multiLvlStrCache>
            </c:multiLvlStrRef>
          </c:cat>
          <c:val>
            <c:numRef>
              <c:f>Sheet3!$H$6:$H$23</c:f>
              <c:numCache>
                <c:formatCode>0.00E+00</c:formatCode>
                <c:ptCount val="18"/>
                <c:pt idx="0">
                  <c:v>2.692069E-13</c:v>
                </c:pt>
                <c:pt idx="1">
                  <c:v>2.692069E-13</c:v>
                </c:pt>
                <c:pt idx="2">
                  <c:v>0.0002904345</c:v>
                </c:pt>
                <c:pt idx="3">
                  <c:v>2.692069E-13</c:v>
                </c:pt>
                <c:pt idx="4">
                  <c:v>1.160615E-11</c:v>
                </c:pt>
                <c:pt idx="5">
                  <c:v>0.002177269</c:v>
                </c:pt>
                <c:pt idx="6">
                  <c:v>2.692069E-13</c:v>
                </c:pt>
                <c:pt idx="7">
                  <c:v>1.054507E-9</c:v>
                </c:pt>
                <c:pt idx="8">
                  <c:v>0.00701744</c:v>
                </c:pt>
                <c:pt idx="9">
                  <c:v>2.692069E-13</c:v>
                </c:pt>
                <c:pt idx="10">
                  <c:v>1.626888E-9</c:v>
                </c:pt>
                <c:pt idx="11">
                  <c:v>0.002928037</c:v>
                </c:pt>
                <c:pt idx="12">
                  <c:v>2.692069E-13</c:v>
                </c:pt>
                <c:pt idx="13">
                  <c:v>2.963512E-8</c:v>
                </c:pt>
                <c:pt idx="14">
                  <c:v>0.01621493</c:v>
                </c:pt>
                <c:pt idx="15">
                  <c:v>2.692069E-13</c:v>
                </c:pt>
                <c:pt idx="16">
                  <c:v>7.306049E-9</c:v>
                </c:pt>
                <c:pt idx="17">
                  <c:v>0.01241107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913344"/>
        <c:axId val="410990368"/>
      </c:barChart>
      <c:catAx>
        <c:axId val="41091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990368"/>
        <c:crossesAt val="1.0E-13"/>
        <c:auto val="1"/>
        <c:lblAlgn val="ctr"/>
        <c:lblOffset val="100"/>
        <c:noMultiLvlLbl val="0"/>
      </c:catAx>
      <c:valAx>
        <c:axId val="410990368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91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A(1) Total</a:t>
            </a:r>
            <a:r>
              <a:rPr lang="en-US" baseline="0"/>
              <a:t> Time to Solution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16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'fill(1)lineplot'!$F$6:$F$11</c:f>
              <c:numCache>
                <c:formatCode>General</c:formatCode>
                <c:ptCount val="6"/>
                <c:pt idx="0">
                  <c:v>0.0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10.0</c:v>
                </c:pt>
                <c:pt idx="5">
                  <c:v>14.0</c:v>
                </c:pt>
              </c:numCache>
            </c:numRef>
          </c:xVal>
          <c:yVal>
            <c:numRef>
              <c:f>'fill(1)lineplot'!$M$6:$M$11</c:f>
              <c:numCache>
                <c:formatCode>0.00E+00</c:formatCode>
                <c:ptCount val="6"/>
                <c:pt idx="0">
                  <c:v>195.661945</c:v>
                </c:pt>
                <c:pt idx="1">
                  <c:v>21.8637081</c:v>
                </c:pt>
                <c:pt idx="2">
                  <c:v>23.9854011</c:v>
                </c:pt>
                <c:pt idx="3">
                  <c:v>63.8004252</c:v>
                </c:pt>
                <c:pt idx="4">
                  <c:v>184.3007568</c:v>
                </c:pt>
                <c:pt idx="5">
                  <c:v>182.290942</c:v>
                </c:pt>
              </c:numCache>
            </c:numRef>
          </c:yVal>
          <c:smooth val="0"/>
        </c:ser>
        <c:ser>
          <c:idx val="1"/>
          <c:order val="1"/>
          <c:tx>
            <c:v>32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'fill(1)lineplot'!$F$12:$F$17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3.0</c:v>
                </c:pt>
                <c:pt idx="3">
                  <c:v>6.0</c:v>
                </c:pt>
                <c:pt idx="4">
                  <c:v>16.0</c:v>
                </c:pt>
                <c:pt idx="5">
                  <c:v>25.0</c:v>
                </c:pt>
              </c:numCache>
            </c:numRef>
          </c:xVal>
          <c:yVal>
            <c:numRef>
              <c:f>'fill(1)lineplot'!$M$12:$M$17</c:f>
              <c:numCache>
                <c:formatCode>0.00E+00</c:formatCode>
                <c:ptCount val="6"/>
                <c:pt idx="0">
                  <c:v>182.7623351</c:v>
                </c:pt>
                <c:pt idx="1">
                  <c:v>26.50827998</c:v>
                </c:pt>
                <c:pt idx="2">
                  <c:v>22.1537351</c:v>
                </c:pt>
                <c:pt idx="3">
                  <c:v>24.922913</c:v>
                </c:pt>
                <c:pt idx="4">
                  <c:v>176.386281</c:v>
                </c:pt>
                <c:pt idx="5">
                  <c:v>183.580309</c:v>
                </c:pt>
              </c:numCache>
            </c:numRef>
          </c:yVal>
          <c:smooth val="0"/>
        </c:ser>
        <c:ser>
          <c:idx val="2"/>
          <c:order val="2"/>
          <c:tx>
            <c:v>68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'fill(1)lineplot'!$F$18:$F$23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12.0</c:v>
                </c:pt>
                <c:pt idx="4">
                  <c:v>31.0</c:v>
                </c:pt>
                <c:pt idx="5">
                  <c:v>50.0</c:v>
                </c:pt>
              </c:numCache>
            </c:numRef>
          </c:xVal>
          <c:yVal>
            <c:numRef>
              <c:f>'fill(1)lineplot'!$M$18:$M$23</c:f>
              <c:numCache>
                <c:formatCode>0.00E+00</c:formatCode>
                <c:ptCount val="6"/>
                <c:pt idx="0">
                  <c:v>511.965476</c:v>
                </c:pt>
                <c:pt idx="1">
                  <c:v>92.84286104</c:v>
                </c:pt>
                <c:pt idx="2">
                  <c:v>95.17885002999989</c:v>
                </c:pt>
                <c:pt idx="3">
                  <c:v>49.048736</c:v>
                </c:pt>
                <c:pt idx="4">
                  <c:v>487.2919419999996</c:v>
                </c:pt>
                <c:pt idx="5">
                  <c:v>512.786553</c:v>
                </c:pt>
              </c:numCache>
            </c:numRef>
          </c:yVal>
          <c:smooth val="0"/>
        </c:ser>
        <c:ser>
          <c:idx val="3"/>
          <c:order val="3"/>
          <c:tx>
            <c:v>136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'fill(1)lineplot'!$F$24:$F$29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11.0</c:v>
                </c:pt>
                <c:pt idx="4">
                  <c:v>28.0</c:v>
                </c:pt>
                <c:pt idx="5">
                  <c:v>48.0</c:v>
                </c:pt>
              </c:numCache>
            </c:numRef>
          </c:xVal>
          <c:yVal>
            <c:numRef>
              <c:f>'fill(1)lineplot'!$M$24:$M$29</c:f>
              <c:numCache>
                <c:formatCode>0.00E+00</c:formatCode>
                <c:ptCount val="6"/>
                <c:pt idx="0">
                  <c:v>511.982253</c:v>
                </c:pt>
                <c:pt idx="1">
                  <c:v>89.24575784000001</c:v>
                </c:pt>
                <c:pt idx="2">
                  <c:v>87.82495791000001</c:v>
                </c:pt>
                <c:pt idx="3">
                  <c:v>86.699288</c:v>
                </c:pt>
                <c:pt idx="4">
                  <c:v>488.315197</c:v>
                </c:pt>
                <c:pt idx="5">
                  <c:v>516.3505899999994</c:v>
                </c:pt>
              </c:numCache>
            </c:numRef>
          </c:yVal>
          <c:smooth val="0"/>
        </c:ser>
        <c:ser>
          <c:idx val="4"/>
          <c:order val="4"/>
          <c:tx>
            <c:v>204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'fill(1)lineplot'!$F$30:$F$35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9.0</c:v>
                </c:pt>
                <c:pt idx="4">
                  <c:v>29.0</c:v>
                </c:pt>
                <c:pt idx="5">
                  <c:v>47.0</c:v>
                </c:pt>
              </c:numCache>
            </c:numRef>
          </c:xVal>
          <c:yVal>
            <c:numRef>
              <c:f>'fill(1)lineplot'!$M$30:$M$35</c:f>
              <c:numCache>
                <c:formatCode>0.00E+00</c:formatCode>
                <c:ptCount val="6"/>
                <c:pt idx="0">
                  <c:v>512.110061</c:v>
                </c:pt>
                <c:pt idx="1">
                  <c:v>100.00279408</c:v>
                </c:pt>
                <c:pt idx="2">
                  <c:v>101.17954004</c:v>
                </c:pt>
                <c:pt idx="3">
                  <c:v>45.1771261</c:v>
                </c:pt>
                <c:pt idx="4">
                  <c:v>547.723812</c:v>
                </c:pt>
                <c:pt idx="5">
                  <c:v>508.1055443</c:v>
                </c:pt>
              </c:numCache>
            </c:numRef>
          </c:yVal>
          <c:smooth val="0"/>
        </c:ser>
        <c:ser>
          <c:idx val="5"/>
          <c:order val="5"/>
          <c:tx>
            <c:v>272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'fill(1)lineplot'!$F$36:$F$41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9.0</c:v>
                </c:pt>
                <c:pt idx="4">
                  <c:v>24.0</c:v>
                </c:pt>
                <c:pt idx="5">
                  <c:v>41.0</c:v>
                </c:pt>
              </c:numCache>
            </c:numRef>
          </c:xVal>
          <c:yVal>
            <c:numRef>
              <c:f>'fill(1)lineplot'!$M$36:$M$41</c:f>
              <c:numCache>
                <c:formatCode>0.00E+00</c:formatCode>
                <c:ptCount val="6"/>
                <c:pt idx="0">
                  <c:v>512.1445669999994</c:v>
                </c:pt>
                <c:pt idx="1">
                  <c:v>103.56479788</c:v>
                </c:pt>
                <c:pt idx="2">
                  <c:v>111.7662612</c:v>
                </c:pt>
                <c:pt idx="3">
                  <c:v>51.1833899</c:v>
                </c:pt>
                <c:pt idx="4">
                  <c:v>510.342412</c:v>
                </c:pt>
                <c:pt idx="5">
                  <c:v>511.4610059999995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7231312"/>
        <c:axId val="427235632"/>
      </c:scatterChart>
      <c:valAx>
        <c:axId val="427231312"/>
        <c:scaling>
          <c:orientation val="minMax"/>
          <c:max val="8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235632"/>
        <c:crosses val="autoZero"/>
        <c:crossBetween val="midCat"/>
      </c:valAx>
      <c:valAx>
        <c:axId val="427235632"/>
        <c:scaling>
          <c:orientation val="minMax"/>
          <c:max val="1400.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crossAx val="427231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A(2) Total</a:t>
            </a:r>
            <a:r>
              <a:rPr lang="en-US" baseline="0"/>
              <a:t> Time to Solution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16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'fill(2)lineplot'!$F$6:$F$11</c:f>
              <c:numCache>
                <c:formatCode>General</c:formatCode>
                <c:ptCount val="6"/>
                <c:pt idx="0">
                  <c:v>0.0</c:v>
                </c:pt>
                <c:pt idx="1">
                  <c:v>3.0</c:v>
                </c:pt>
                <c:pt idx="2">
                  <c:v>3.0</c:v>
                </c:pt>
                <c:pt idx="3">
                  <c:v>7.0</c:v>
                </c:pt>
                <c:pt idx="4">
                  <c:v>10.0</c:v>
                </c:pt>
                <c:pt idx="5">
                  <c:v>15.0</c:v>
                </c:pt>
              </c:numCache>
            </c:numRef>
          </c:xVal>
          <c:yVal>
            <c:numRef>
              <c:f>'fill(2)lineplot'!$M$6:$M$11</c:f>
              <c:numCache>
                <c:formatCode>0.00E+00</c:formatCode>
                <c:ptCount val="6"/>
                <c:pt idx="0">
                  <c:v>158.397638</c:v>
                </c:pt>
                <c:pt idx="1">
                  <c:v>18.922168</c:v>
                </c:pt>
                <c:pt idx="2">
                  <c:v>23.0155032</c:v>
                </c:pt>
                <c:pt idx="3">
                  <c:v>142.864636</c:v>
                </c:pt>
                <c:pt idx="4">
                  <c:v>160.762536</c:v>
                </c:pt>
                <c:pt idx="5">
                  <c:v>159.677293</c:v>
                </c:pt>
              </c:numCache>
            </c:numRef>
          </c:yVal>
          <c:smooth val="0"/>
        </c:ser>
        <c:ser>
          <c:idx val="1"/>
          <c:order val="1"/>
          <c:tx>
            <c:v>32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'fill(2)lineplot'!$F$12:$F$17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3.0</c:v>
                </c:pt>
                <c:pt idx="3">
                  <c:v>11.0</c:v>
                </c:pt>
                <c:pt idx="4">
                  <c:v>18.0</c:v>
                </c:pt>
                <c:pt idx="5">
                  <c:v>27.0</c:v>
                </c:pt>
              </c:numCache>
            </c:numRef>
          </c:xVal>
          <c:yVal>
            <c:numRef>
              <c:f>'fill(2)lineplot'!$M$12:$M$17</c:f>
              <c:numCache>
                <c:formatCode>0.00E+00</c:formatCode>
                <c:ptCount val="6"/>
                <c:pt idx="0">
                  <c:v>160.035382</c:v>
                </c:pt>
                <c:pt idx="1">
                  <c:v>29.487821</c:v>
                </c:pt>
                <c:pt idx="2">
                  <c:v>16.584304</c:v>
                </c:pt>
                <c:pt idx="3">
                  <c:v>99.633226</c:v>
                </c:pt>
                <c:pt idx="4">
                  <c:v>159.622026</c:v>
                </c:pt>
                <c:pt idx="5">
                  <c:v>162.350831</c:v>
                </c:pt>
              </c:numCache>
            </c:numRef>
          </c:yVal>
          <c:smooth val="0"/>
        </c:ser>
        <c:ser>
          <c:idx val="2"/>
          <c:order val="2"/>
          <c:tx>
            <c:v>68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'fill(2)lineplot'!$F$18:$F$23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21.0</c:v>
                </c:pt>
                <c:pt idx="4">
                  <c:v>35.0</c:v>
                </c:pt>
                <c:pt idx="5">
                  <c:v>57.0</c:v>
                </c:pt>
              </c:numCache>
            </c:numRef>
          </c:xVal>
          <c:yVal>
            <c:numRef>
              <c:f>'fill(2)lineplot'!$M$18:$M$23</c:f>
              <c:numCache>
                <c:formatCode>0.00E+00</c:formatCode>
                <c:ptCount val="6"/>
                <c:pt idx="0">
                  <c:v>465.180794</c:v>
                </c:pt>
                <c:pt idx="1">
                  <c:v>99.31469982</c:v>
                </c:pt>
                <c:pt idx="2">
                  <c:v>97.93337216999993</c:v>
                </c:pt>
                <c:pt idx="3">
                  <c:v>108.472937</c:v>
                </c:pt>
                <c:pt idx="4">
                  <c:v>466.754027</c:v>
                </c:pt>
                <c:pt idx="5">
                  <c:v>456.1840014</c:v>
                </c:pt>
              </c:numCache>
            </c:numRef>
          </c:yVal>
          <c:smooth val="0"/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'fill(2)lineplot'!$F$24:$F$29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20.0</c:v>
                </c:pt>
                <c:pt idx="4">
                  <c:v>31.0</c:v>
                </c:pt>
                <c:pt idx="5">
                  <c:v>65.0</c:v>
                </c:pt>
              </c:numCache>
            </c:numRef>
          </c:xVal>
          <c:yVal>
            <c:numRef>
              <c:f>'fill(2)lineplot'!$M$24:$M$29</c:f>
              <c:numCache>
                <c:formatCode>0.00E+00</c:formatCode>
                <c:ptCount val="6"/>
                <c:pt idx="0">
                  <c:v>465.103146</c:v>
                </c:pt>
                <c:pt idx="1">
                  <c:v>92.47510204</c:v>
                </c:pt>
                <c:pt idx="2">
                  <c:v>92.68841215999987</c:v>
                </c:pt>
                <c:pt idx="3">
                  <c:v>151.010719</c:v>
                </c:pt>
                <c:pt idx="4">
                  <c:v>469.86698</c:v>
                </c:pt>
                <c:pt idx="5">
                  <c:v>465.180027</c:v>
                </c:pt>
              </c:numCache>
            </c:numRef>
          </c:yVal>
          <c:smooth val="0"/>
        </c:ser>
        <c:ser>
          <c:idx val="4"/>
          <c:order val="4"/>
          <c:tx>
            <c:v>204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'fill(2)lineplot'!$F$30:$F$35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19.0</c:v>
                </c:pt>
                <c:pt idx="4">
                  <c:v>31.0</c:v>
                </c:pt>
                <c:pt idx="5">
                  <c:v>64.0</c:v>
                </c:pt>
              </c:numCache>
            </c:numRef>
          </c:xVal>
          <c:yVal>
            <c:numRef>
              <c:f>'fill(2)lineplot'!$M$30:$M$35</c:f>
              <c:numCache>
                <c:formatCode>0.00E+00</c:formatCode>
                <c:ptCount val="6"/>
                <c:pt idx="0">
                  <c:v>465.180027</c:v>
                </c:pt>
                <c:pt idx="1">
                  <c:v>119.80120591</c:v>
                </c:pt>
                <c:pt idx="2">
                  <c:v>117.01519815</c:v>
                </c:pt>
                <c:pt idx="3">
                  <c:v>191.99064</c:v>
                </c:pt>
                <c:pt idx="4">
                  <c:v>466.009923</c:v>
                </c:pt>
                <c:pt idx="5">
                  <c:v>468.8357</c:v>
                </c:pt>
              </c:numCache>
            </c:numRef>
          </c:yVal>
          <c:smooth val="0"/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'fill(2)lineplot'!$F$36:$F$41</c:f>
              <c:numCache>
                <c:formatCode>General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19.0</c:v>
                </c:pt>
                <c:pt idx="4">
                  <c:v>32.0</c:v>
                </c:pt>
                <c:pt idx="5">
                  <c:v>57.0</c:v>
                </c:pt>
              </c:numCache>
            </c:numRef>
          </c:xVal>
          <c:yVal>
            <c:numRef>
              <c:f>'fill(2)lineplot'!$M$36:$M$41</c:f>
              <c:numCache>
                <c:formatCode>0.00E+00</c:formatCode>
                <c:ptCount val="6"/>
                <c:pt idx="0">
                  <c:v>465.182685</c:v>
                </c:pt>
                <c:pt idx="1">
                  <c:v>100.65544893</c:v>
                </c:pt>
                <c:pt idx="2">
                  <c:v>95.66606483</c:v>
                </c:pt>
                <c:pt idx="3">
                  <c:v>248.096497</c:v>
                </c:pt>
                <c:pt idx="4">
                  <c:v>463.850643</c:v>
                </c:pt>
                <c:pt idx="5">
                  <c:v>466.587877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5472416"/>
        <c:axId val="425480032"/>
      </c:scatterChart>
      <c:valAx>
        <c:axId val="425472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PariLU 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480032"/>
        <c:crosses val="autoZero"/>
        <c:crossBetween val="midCat"/>
      </c:valAx>
      <c:valAx>
        <c:axId val="425480032"/>
        <c:scaling>
          <c:orientation val="minMax"/>
          <c:max val="14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</a:t>
                </a:r>
                <a:r>
                  <a:rPr lang="en-US" baseline="0"/>
                  <a:t> Time to Solution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4724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A(0) </a:t>
            </a:r>
            <a:r>
              <a:rPr lang="en-US"/>
              <a:t>GMRES Residual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'fill(0)'!$G$5</c:f>
              <c:strCache>
                <c:ptCount val="1"/>
                <c:pt idx="0">
                  <c:v>Residual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'fill(0)'!$K$6:$K$43</c:f>
              <c:numCache>
                <c:formatCode>0.00E+00</c:formatCode>
                <c:ptCount val="38"/>
                <c:pt idx="0">
                  <c:v>3.607803E-5</c:v>
                </c:pt>
                <c:pt idx="1">
                  <c:v>3.607803E-5</c:v>
                </c:pt>
                <c:pt idx="2">
                  <c:v>3.607803E-5</c:v>
                </c:pt>
                <c:pt idx="3">
                  <c:v>3.571392E-5</c:v>
                </c:pt>
                <c:pt idx="4">
                  <c:v>3.608878E-5</c:v>
                </c:pt>
                <c:pt idx="5">
                  <c:v>3.599422E-5</c:v>
                </c:pt>
                <c:pt idx="6">
                  <c:v>3.593223</c:v>
                </c:pt>
                <c:pt idx="7">
                  <c:v>3.607803E-5</c:v>
                </c:pt>
                <c:pt idx="8">
                  <c:v>3.607803E-5</c:v>
                </c:pt>
                <c:pt idx="9">
                  <c:v>3.607801E-5</c:v>
                </c:pt>
                <c:pt idx="10">
                  <c:v>3.626343E-5</c:v>
                </c:pt>
                <c:pt idx="11">
                  <c:v>3.670604E-5</c:v>
                </c:pt>
                <c:pt idx="12">
                  <c:v>3.565809E-5</c:v>
                </c:pt>
                <c:pt idx="13">
                  <c:v>3.607808E-5</c:v>
                </c:pt>
                <c:pt idx="14">
                  <c:v>3.607801E-5</c:v>
                </c:pt>
                <c:pt idx="15">
                  <c:v>3.590629E-5</c:v>
                </c:pt>
                <c:pt idx="16">
                  <c:v>3.62922E-5</c:v>
                </c:pt>
                <c:pt idx="17">
                  <c:v>3.576167E-5</c:v>
                </c:pt>
                <c:pt idx="18">
                  <c:v>3.576167E-5</c:v>
                </c:pt>
                <c:pt idx="19">
                  <c:v>3.593223</c:v>
                </c:pt>
                <c:pt idx="20">
                  <c:v>3.607808E-5</c:v>
                </c:pt>
                <c:pt idx="21">
                  <c:v>3.607804E-5</c:v>
                </c:pt>
                <c:pt idx="22">
                  <c:v>3.946309E-5</c:v>
                </c:pt>
                <c:pt idx="23">
                  <c:v>3.583084E-5</c:v>
                </c:pt>
                <c:pt idx="24">
                  <c:v>3.61771E-5</c:v>
                </c:pt>
                <c:pt idx="25">
                  <c:v>3.61771E-5</c:v>
                </c:pt>
                <c:pt idx="26">
                  <c:v>3.607808E-5</c:v>
                </c:pt>
                <c:pt idx="27">
                  <c:v>3.607806E-5</c:v>
                </c:pt>
                <c:pt idx="28">
                  <c:v>3.686359E-5</c:v>
                </c:pt>
                <c:pt idx="29">
                  <c:v>3.64509E-5</c:v>
                </c:pt>
                <c:pt idx="30">
                  <c:v>3.648835E-5</c:v>
                </c:pt>
                <c:pt idx="31">
                  <c:v>3.648835E-5</c:v>
                </c:pt>
                <c:pt idx="32">
                  <c:v>3.607808E-5</c:v>
                </c:pt>
                <c:pt idx="33">
                  <c:v>3.607802E-5</c:v>
                </c:pt>
                <c:pt idx="34">
                  <c:v>3.619372E-5</c:v>
                </c:pt>
                <c:pt idx="35">
                  <c:v>3.611599E-5</c:v>
                </c:pt>
                <c:pt idx="36">
                  <c:v>3.623311E-5</c:v>
                </c:pt>
                <c:pt idx="37">
                  <c:v>3.626147E-5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346352"/>
        <c:axId val="321351168"/>
      </c:barChart>
      <c:catAx>
        <c:axId val="32134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351168"/>
        <c:crossesAt val="1.0E-10"/>
        <c:auto val="1"/>
        <c:lblAlgn val="ctr"/>
        <c:lblOffset val="100"/>
        <c:noMultiLvlLbl val="0"/>
      </c:catAx>
      <c:valAx>
        <c:axId val="321351168"/>
        <c:scaling>
          <c:logBase val="10.0"/>
          <c:orientation val="minMax"/>
          <c:min val="1.0E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346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A(0) </a:t>
            </a:r>
            <a:r>
              <a:rPr lang="en-US"/>
              <a:t>GMRES Search Directions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91571625088574"/>
          <c:y val="0.176916932907348"/>
          <c:w val="0.901776780938286"/>
          <c:h val="0.7653975860844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'fill(0)'!$M$5</c:f>
              <c:strCache>
                <c:ptCount val="1"/>
                <c:pt idx="0">
                  <c:v>Total Time to Solution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'fill(0)'!$J$6:$J$43</c:f>
              <c:numCache>
                <c:formatCode>0</c:formatCode>
                <c:ptCount val="38"/>
                <c:pt idx="0">
                  <c:v>1178.0</c:v>
                </c:pt>
                <c:pt idx="1">
                  <c:v>1178.0</c:v>
                </c:pt>
                <c:pt idx="2">
                  <c:v>1178.0</c:v>
                </c:pt>
                <c:pt idx="3">
                  <c:v>937.0</c:v>
                </c:pt>
                <c:pt idx="4">
                  <c:v>446.0</c:v>
                </c:pt>
                <c:pt idx="5">
                  <c:v>379.0</c:v>
                </c:pt>
                <c:pt idx="6">
                  <c:v>5000.0</c:v>
                </c:pt>
                <c:pt idx="7">
                  <c:v>1178.0</c:v>
                </c:pt>
                <c:pt idx="8">
                  <c:v>1178.0</c:v>
                </c:pt>
                <c:pt idx="9">
                  <c:v>1178.0</c:v>
                </c:pt>
                <c:pt idx="10">
                  <c:v>958.0</c:v>
                </c:pt>
                <c:pt idx="11">
                  <c:v>431.0</c:v>
                </c:pt>
                <c:pt idx="12">
                  <c:v>355.0</c:v>
                </c:pt>
                <c:pt idx="13">
                  <c:v>1178.0</c:v>
                </c:pt>
                <c:pt idx="14">
                  <c:v>1178.0</c:v>
                </c:pt>
                <c:pt idx="15">
                  <c:v>1169.0</c:v>
                </c:pt>
                <c:pt idx="16">
                  <c:v>456.0</c:v>
                </c:pt>
                <c:pt idx="17">
                  <c:v>455.0</c:v>
                </c:pt>
                <c:pt idx="18">
                  <c:v>455.0</c:v>
                </c:pt>
                <c:pt idx="19">
                  <c:v>5000.0</c:v>
                </c:pt>
                <c:pt idx="20">
                  <c:v>1178.0</c:v>
                </c:pt>
                <c:pt idx="21">
                  <c:v>1178.0</c:v>
                </c:pt>
                <c:pt idx="22">
                  <c:v>1203.0</c:v>
                </c:pt>
                <c:pt idx="23">
                  <c:v>532.0</c:v>
                </c:pt>
                <c:pt idx="24">
                  <c:v>432.0</c:v>
                </c:pt>
                <c:pt idx="25">
                  <c:v>432.0</c:v>
                </c:pt>
                <c:pt idx="26">
                  <c:v>1178.0</c:v>
                </c:pt>
                <c:pt idx="27">
                  <c:v>1178.0</c:v>
                </c:pt>
                <c:pt idx="28">
                  <c:v>1171.0</c:v>
                </c:pt>
                <c:pt idx="29">
                  <c:v>456.0</c:v>
                </c:pt>
                <c:pt idx="30">
                  <c:v>433.0</c:v>
                </c:pt>
                <c:pt idx="31">
                  <c:v>433.0</c:v>
                </c:pt>
                <c:pt idx="32">
                  <c:v>1178.0</c:v>
                </c:pt>
                <c:pt idx="33">
                  <c:v>1178.0</c:v>
                </c:pt>
                <c:pt idx="34">
                  <c:v>1188.0</c:v>
                </c:pt>
                <c:pt idx="35">
                  <c:v>641.0</c:v>
                </c:pt>
                <c:pt idx="36">
                  <c:v>429.0</c:v>
                </c:pt>
                <c:pt idx="37">
                  <c:v>430.0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942992"/>
        <c:axId val="410947136"/>
      </c:barChart>
      <c:catAx>
        <c:axId val="410942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947136"/>
        <c:crosses val="autoZero"/>
        <c:auto val="1"/>
        <c:lblAlgn val="ctr"/>
        <c:lblOffset val="100"/>
        <c:noMultiLvlLbl val="0"/>
      </c:catAx>
      <c:valAx>
        <c:axId val="410947136"/>
        <c:scaling>
          <c:orientation val="minMax"/>
          <c:max val="13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942992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A(1) </a:t>
            </a:r>
            <a:r>
              <a:rPr lang="en-US"/>
              <a:t>GMRES Residual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'fill(1)'!$G$5</c:f>
              <c:strCache>
                <c:ptCount val="1"/>
                <c:pt idx="0">
                  <c:v>Residual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'fill(1)'!$K$6:$K$43</c:f>
              <c:numCache>
                <c:formatCode>0.00E+00</c:formatCode>
                <c:ptCount val="38"/>
                <c:pt idx="0">
                  <c:v>3.80659E-5</c:v>
                </c:pt>
                <c:pt idx="1">
                  <c:v>3.607803E-5</c:v>
                </c:pt>
                <c:pt idx="2">
                  <c:v>3.806912E-5</c:v>
                </c:pt>
                <c:pt idx="3">
                  <c:v>3.677086E-5</c:v>
                </c:pt>
                <c:pt idx="4">
                  <c:v>3.643469E-5</c:v>
                </c:pt>
                <c:pt idx="5">
                  <c:v>3.614126E-5</c:v>
                </c:pt>
                <c:pt idx="7">
                  <c:v>3.80659E-5</c:v>
                </c:pt>
                <c:pt idx="8">
                  <c:v>3.607803E-5</c:v>
                </c:pt>
                <c:pt idx="9">
                  <c:v>3.607801E-5</c:v>
                </c:pt>
                <c:pt idx="10">
                  <c:v>3.576871E-5</c:v>
                </c:pt>
                <c:pt idx="11">
                  <c:v>3.603595E-5</c:v>
                </c:pt>
                <c:pt idx="12">
                  <c:v>3.711202E-5</c:v>
                </c:pt>
                <c:pt idx="13">
                  <c:v>3.806589E-5</c:v>
                </c:pt>
                <c:pt idx="14">
                  <c:v>3.806589E-5</c:v>
                </c:pt>
                <c:pt idx="15">
                  <c:v>3.601072E-5</c:v>
                </c:pt>
                <c:pt idx="16">
                  <c:v>3.627787E-5</c:v>
                </c:pt>
                <c:pt idx="17">
                  <c:v>3.744284E-5</c:v>
                </c:pt>
                <c:pt idx="18">
                  <c:v>3.566624E-5</c:v>
                </c:pt>
                <c:pt idx="20">
                  <c:v>3.806589E-5</c:v>
                </c:pt>
                <c:pt idx="21">
                  <c:v>3.80659E-5</c:v>
                </c:pt>
                <c:pt idx="22">
                  <c:v>3.710918E-5</c:v>
                </c:pt>
                <c:pt idx="23">
                  <c:v>3.61185E-5</c:v>
                </c:pt>
                <c:pt idx="24">
                  <c:v>3.655866E-5</c:v>
                </c:pt>
                <c:pt idx="25">
                  <c:v>3.656221E-5</c:v>
                </c:pt>
                <c:pt idx="26">
                  <c:v>3.806589E-5</c:v>
                </c:pt>
                <c:pt idx="27">
                  <c:v>3.806589E-5</c:v>
                </c:pt>
                <c:pt idx="28">
                  <c:v>3.574692E-5</c:v>
                </c:pt>
                <c:pt idx="29">
                  <c:v>3.619277E-5</c:v>
                </c:pt>
                <c:pt idx="30">
                  <c:v>3.560974E-5</c:v>
                </c:pt>
                <c:pt idx="31">
                  <c:v>3.628334E-5</c:v>
                </c:pt>
                <c:pt idx="32">
                  <c:v>3.806589E-5</c:v>
                </c:pt>
                <c:pt idx="33">
                  <c:v>3.806589E-5</c:v>
                </c:pt>
                <c:pt idx="34">
                  <c:v>3.577417E-5</c:v>
                </c:pt>
                <c:pt idx="35">
                  <c:v>3.691208E-5</c:v>
                </c:pt>
                <c:pt idx="36">
                  <c:v>3.590173E-5</c:v>
                </c:pt>
                <c:pt idx="37">
                  <c:v>3.591925E-5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832928"/>
        <c:axId val="410837744"/>
      </c:barChart>
      <c:catAx>
        <c:axId val="41083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837744"/>
        <c:crossesAt val="1.0E-10"/>
        <c:auto val="1"/>
        <c:lblAlgn val="ctr"/>
        <c:lblOffset val="100"/>
        <c:noMultiLvlLbl val="0"/>
      </c:catAx>
      <c:valAx>
        <c:axId val="410837744"/>
        <c:scaling>
          <c:logBase val="10.0"/>
          <c:orientation val="minMax"/>
          <c:min val="1.0E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8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A(1) </a:t>
            </a:r>
            <a:r>
              <a:rPr lang="en-US"/>
              <a:t>GMRES Search Directions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806237822436926"/>
          <c:y val="0.176916932907348"/>
          <c:w val="0.90031016120345"/>
          <c:h val="0.7653975860844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'fill(0)'!$M$5</c:f>
              <c:strCache>
                <c:ptCount val="1"/>
                <c:pt idx="0">
                  <c:v>Total Time to Solution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'fill(1)'!$J$6:$J$43</c:f>
              <c:numCache>
                <c:formatCode>0</c:formatCode>
                <c:ptCount val="38"/>
                <c:pt idx="0">
                  <c:v>697.0</c:v>
                </c:pt>
                <c:pt idx="1">
                  <c:v>697.0</c:v>
                </c:pt>
                <c:pt idx="2">
                  <c:v>697.0</c:v>
                </c:pt>
                <c:pt idx="3">
                  <c:v>398.0</c:v>
                </c:pt>
                <c:pt idx="4">
                  <c:v>223.0</c:v>
                </c:pt>
                <c:pt idx="5">
                  <c:v>211.0</c:v>
                </c:pt>
                <c:pt idx="7">
                  <c:v>697.0</c:v>
                </c:pt>
                <c:pt idx="8">
                  <c:v>697.0</c:v>
                </c:pt>
                <c:pt idx="9">
                  <c:v>683.0</c:v>
                </c:pt>
                <c:pt idx="10">
                  <c:v>226.0</c:v>
                </c:pt>
                <c:pt idx="11">
                  <c:v>208.0</c:v>
                </c:pt>
                <c:pt idx="12">
                  <c:v>237.0</c:v>
                </c:pt>
                <c:pt idx="13">
                  <c:v>697.0</c:v>
                </c:pt>
                <c:pt idx="14">
                  <c:v>697.0</c:v>
                </c:pt>
                <c:pt idx="15">
                  <c:v>674.0</c:v>
                </c:pt>
                <c:pt idx="16">
                  <c:v>225.0</c:v>
                </c:pt>
                <c:pt idx="17">
                  <c:v>358.0</c:v>
                </c:pt>
                <c:pt idx="18">
                  <c:v>355.0</c:v>
                </c:pt>
                <c:pt idx="20">
                  <c:v>697.0</c:v>
                </c:pt>
                <c:pt idx="21">
                  <c:v>697.0</c:v>
                </c:pt>
                <c:pt idx="22">
                  <c:v>676.0</c:v>
                </c:pt>
                <c:pt idx="23">
                  <c:v>344.0</c:v>
                </c:pt>
                <c:pt idx="24">
                  <c:v>351.0</c:v>
                </c:pt>
                <c:pt idx="25">
                  <c:v>347.0</c:v>
                </c:pt>
                <c:pt idx="26">
                  <c:v>697.0</c:v>
                </c:pt>
                <c:pt idx="27">
                  <c:v>697.0</c:v>
                </c:pt>
                <c:pt idx="28">
                  <c:v>724.0</c:v>
                </c:pt>
                <c:pt idx="29">
                  <c:v>222.0</c:v>
                </c:pt>
                <c:pt idx="30">
                  <c:v>376.0</c:v>
                </c:pt>
                <c:pt idx="31">
                  <c:v>379.0</c:v>
                </c:pt>
                <c:pt idx="32">
                  <c:v>697.0</c:v>
                </c:pt>
                <c:pt idx="33">
                  <c:v>697.0</c:v>
                </c:pt>
                <c:pt idx="34">
                  <c:v>696.0</c:v>
                </c:pt>
                <c:pt idx="35">
                  <c:v>241.0</c:v>
                </c:pt>
                <c:pt idx="36">
                  <c:v>384.0</c:v>
                </c:pt>
                <c:pt idx="37">
                  <c:v>404.0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638960"/>
        <c:axId val="423643104"/>
      </c:barChart>
      <c:catAx>
        <c:axId val="423638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3643104"/>
        <c:crosses val="autoZero"/>
        <c:auto val="1"/>
        <c:lblAlgn val="ctr"/>
        <c:lblOffset val="100"/>
        <c:noMultiLvlLbl val="0"/>
      </c:catAx>
      <c:valAx>
        <c:axId val="423643104"/>
        <c:scaling>
          <c:orientation val="minMax"/>
          <c:max val="13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638960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A(2) </a:t>
            </a:r>
            <a:r>
              <a:rPr lang="en-US"/>
              <a:t>GMRES Residual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'fill(2)'!$G$5</c:f>
              <c:strCache>
                <c:ptCount val="1"/>
                <c:pt idx="0">
                  <c:v>Residual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'fill(2)'!$K$6:$K$43</c:f>
              <c:numCache>
                <c:formatCode>0.00E+00</c:formatCode>
                <c:ptCount val="38"/>
                <c:pt idx="0">
                  <c:v>3.631832E-5</c:v>
                </c:pt>
                <c:pt idx="1">
                  <c:v>3.631957E-5</c:v>
                </c:pt>
                <c:pt idx="2">
                  <c:v>3.633669E-5</c:v>
                </c:pt>
                <c:pt idx="3">
                  <c:v>3.640675E-5</c:v>
                </c:pt>
                <c:pt idx="4">
                  <c:v>3.67954E-5</c:v>
                </c:pt>
                <c:pt idx="5">
                  <c:v>3.67954E-5</c:v>
                </c:pt>
                <c:pt idx="7">
                  <c:v>3.631832E-5</c:v>
                </c:pt>
                <c:pt idx="8">
                  <c:v>3.631934E-5</c:v>
                </c:pt>
                <c:pt idx="9">
                  <c:v>3.636881E-5</c:v>
                </c:pt>
                <c:pt idx="10">
                  <c:v>4.593688E-5</c:v>
                </c:pt>
                <c:pt idx="11">
                  <c:v>3.596769E-5</c:v>
                </c:pt>
                <c:pt idx="12">
                  <c:v>3.592887E-5</c:v>
                </c:pt>
                <c:pt idx="13">
                  <c:v>3.63191E-5</c:v>
                </c:pt>
                <c:pt idx="14">
                  <c:v>3.631883E-5</c:v>
                </c:pt>
                <c:pt idx="15">
                  <c:v>3.655738E-5</c:v>
                </c:pt>
                <c:pt idx="16">
                  <c:v>3.615813E-5</c:v>
                </c:pt>
                <c:pt idx="17">
                  <c:v>3.598755E-5</c:v>
                </c:pt>
                <c:pt idx="18">
                  <c:v>3.651433E-5</c:v>
                </c:pt>
                <c:pt idx="20">
                  <c:v>3.63191E-5</c:v>
                </c:pt>
                <c:pt idx="21">
                  <c:v>3.631883E-5</c:v>
                </c:pt>
                <c:pt idx="22">
                  <c:v>3.648402E-5</c:v>
                </c:pt>
                <c:pt idx="23">
                  <c:v>3.763378E-5</c:v>
                </c:pt>
                <c:pt idx="24">
                  <c:v>3.638675E-5</c:v>
                </c:pt>
                <c:pt idx="25">
                  <c:v>3.628444E-5</c:v>
                </c:pt>
                <c:pt idx="26">
                  <c:v>3.63191E-5</c:v>
                </c:pt>
                <c:pt idx="27">
                  <c:v>3.631808E-5</c:v>
                </c:pt>
                <c:pt idx="28">
                  <c:v>3.591431E-5</c:v>
                </c:pt>
                <c:pt idx="29">
                  <c:v>3.642622E-5</c:v>
                </c:pt>
                <c:pt idx="30">
                  <c:v>3.634501E-5</c:v>
                </c:pt>
                <c:pt idx="31">
                  <c:v>3.565064E-5</c:v>
                </c:pt>
                <c:pt idx="32">
                  <c:v>3.63191E-5</c:v>
                </c:pt>
                <c:pt idx="33">
                  <c:v>3.631931E-5</c:v>
                </c:pt>
                <c:pt idx="34">
                  <c:v>3.737303E-5</c:v>
                </c:pt>
                <c:pt idx="35">
                  <c:v>0.0003067144</c:v>
                </c:pt>
                <c:pt idx="36">
                  <c:v>3.701683E-5</c:v>
                </c:pt>
                <c:pt idx="37">
                  <c:v>3.571628E-5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735680"/>
        <c:axId val="423740640"/>
      </c:barChart>
      <c:catAx>
        <c:axId val="42373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740640"/>
        <c:crossesAt val="1.0E-10"/>
        <c:auto val="1"/>
        <c:lblAlgn val="ctr"/>
        <c:lblOffset val="100"/>
        <c:noMultiLvlLbl val="0"/>
      </c:catAx>
      <c:valAx>
        <c:axId val="423740640"/>
        <c:scaling>
          <c:logBase val="10.0"/>
          <c:orientation val="minMax"/>
          <c:min val="1.0E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735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A(2) </a:t>
            </a:r>
            <a:r>
              <a:rPr lang="en-US"/>
              <a:t>GMRES Search Directions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806237822436926"/>
          <c:y val="0.176916932907348"/>
          <c:w val="0.90031016120345"/>
          <c:h val="0.7653975860844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'fill(0)'!$M$5</c:f>
              <c:strCache>
                <c:ptCount val="1"/>
                <c:pt idx="0">
                  <c:v>Total Time to Solution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multiLvlStrRef>
              <c:f>'fill(0)'!$B$6:$D$43</c:f>
              <c:multiLvlStrCache>
                <c:ptCount val="38"/>
                <c:lvl>
                  <c:pt idx="0">
                    <c:v>MKL </c:v>
                  </c:pt>
                  <c:pt idx="1">
                    <c:v>ParILU tol 1e-15</c:v>
                  </c:pt>
                  <c:pt idx="2">
                    <c:v>ParILU tol 1e-1</c:v>
                  </c:pt>
                  <c:pt idx="3">
                    <c:v>ParILU tol 1e+4</c:v>
                  </c:pt>
                  <c:pt idx="4">
                    <c:v>ParILU tol 1e+5</c:v>
                  </c:pt>
                  <c:pt idx="5">
                    <c:v>ParILU tol 1.5e+5</c:v>
                  </c:pt>
                  <c:pt idx="6">
                    <c:v>tril(A) triu(A)</c:v>
                  </c:pt>
                  <c:pt idx="7">
                    <c:v>MKL </c:v>
                  </c:pt>
                  <c:pt idx="8">
                    <c:v>ParILU tol 1e-15</c:v>
                  </c:pt>
                  <c:pt idx="9">
                    <c:v>ParILU tol 1e-1</c:v>
                  </c:pt>
                  <c:pt idx="10">
                    <c:v>ParILU tol 1e+4</c:v>
                  </c:pt>
                  <c:pt idx="11">
                    <c:v>ParILU tol 1e+5</c:v>
                  </c:pt>
                  <c:pt idx="12">
                    <c:v>ParILU tol 1.5e+5</c:v>
                  </c:pt>
                  <c:pt idx="13">
                    <c:v>MKL </c:v>
                  </c:pt>
                  <c:pt idx="14">
                    <c:v>ParILU tol 1e-15</c:v>
                  </c:pt>
                  <c:pt idx="15">
                    <c:v>ParILU tol 1e-1</c:v>
                  </c:pt>
                  <c:pt idx="16">
                    <c:v>ParILU tol 1e+4</c:v>
                  </c:pt>
                  <c:pt idx="17">
                    <c:v>ParILU tol 1e+5</c:v>
                  </c:pt>
                  <c:pt idx="18">
                    <c:v>ParILU tol 1.5e+5</c:v>
                  </c:pt>
                  <c:pt idx="19">
                    <c:v>tril(A) triu(A)</c:v>
                  </c:pt>
                  <c:pt idx="20">
                    <c:v>MKL </c:v>
                  </c:pt>
                  <c:pt idx="21">
                    <c:v>ParILU tol 1e-15</c:v>
                  </c:pt>
                  <c:pt idx="22">
                    <c:v>ParILU tol 1e-1</c:v>
                  </c:pt>
                  <c:pt idx="23">
                    <c:v>ParILU tol 1e+4</c:v>
                  </c:pt>
                  <c:pt idx="24">
                    <c:v>ParILU tol 1e+5</c:v>
                  </c:pt>
                  <c:pt idx="25">
                    <c:v>ParILU tol 1.5e+5</c:v>
                  </c:pt>
                  <c:pt idx="26">
                    <c:v>MKL </c:v>
                  </c:pt>
                  <c:pt idx="27">
                    <c:v>ParILU tol 1e-15</c:v>
                  </c:pt>
                  <c:pt idx="28">
                    <c:v>ParILU tol 1e-1</c:v>
                  </c:pt>
                  <c:pt idx="29">
                    <c:v>ParILU tol 1e+4</c:v>
                  </c:pt>
                  <c:pt idx="30">
                    <c:v>ParILU tol 1e+5</c:v>
                  </c:pt>
                  <c:pt idx="31">
                    <c:v>ParILU tol 1.5e+5</c:v>
                  </c:pt>
                  <c:pt idx="32">
                    <c:v>MKL </c:v>
                  </c:pt>
                  <c:pt idx="33">
                    <c:v>ParILU tol 1e-15</c:v>
                  </c:pt>
                  <c:pt idx="34">
                    <c:v>ParILU tol 1e-1</c:v>
                  </c:pt>
                  <c:pt idx="35">
                    <c:v>ParILU tol 1e+4</c:v>
                  </c:pt>
                  <c:pt idx="36">
                    <c:v>ParILU tol 1e+5</c:v>
                  </c:pt>
                  <c:pt idx="37">
                    <c:v>ParILU tol 1.5e+5</c:v>
                  </c:pt>
                </c:lvl>
                <c:lvl>
                  <c:pt idx="0">
                    <c:v>16</c:v>
                  </c:pt>
                  <c:pt idx="7">
                    <c:v>32</c:v>
                  </c:pt>
                  <c:pt idx="13">
                    <c:v>68</c:v>
                  </c:pt>
                  <c:pt idx="20">
                    <c:v>136</c:v>
                  </c:pt>
                  <c:pt idx="26">
                    <c:v>204</c:v>
                  </c:pt>
                  <c:pt idx="32">
                    <c:v>272</c:v>
                  </c:pt>
                </c:lvl>
                <c:lvl>
                  <c:pt idx="0">
                    <c:v>CPU</c:v>
                  </c:pt>
                  <c:pt idx="13">
                    <c:v>KNL</c:v>
                  </c:pt>
                </c:lvl>
              </c:multiLvlStrCache>
            </c:multiLvlStrRef>
          </c:cat>
          <c:val>
            <c:numRef>
              <c:f>'fill(2)'!$J$6:$J$43</c:f>
              <c:numCache>
                <c:formatCode>0</c:formatCode>
                <c:ptCount val="38"/>
                <c:pt idx="0">
                  <c:v>626.0</c:v>
                </c:pt>
                <c:pt idx="1">
                  <c:v>626.0</c:v>
                </c:pt>
                <c:pt idx="2">
                  <c:v>626.0</c:v>
                </c:pt>
                <c:pt idx="3">
                  <c:v>584.0</c:v>
                </c:pt>
                <c:pt idx="4">
                  <c:v>173.0</c:v>
                </c:pt>
                <c:pt idx="5">
                  <c:v>173.0</c:v>
                </c:pt>
                <c:pt idx="7">
                  <c:v>626.0</c:v>
                </c:pt>
                <c:pt idx="8">
                  <c:v>626.0</c:v>
                </c:pt>
                <c:pt idx="9">
                  <c:v>626.0</c:v>
                </c:pt>
                <c:pt idx="10">
                  <c:v>485.0</c:v>
                </c:pt>
                <c:pt idx="11">
                  <c:v>158.0</c:v>
                </c:pt>
                <c:pt idx="12">
                  <c:v>234.0</c:v>
                </c:pt>
                <c:pt idx="13">
                  <c:v>626.0</c:v>
                </c:pt>
                <c:pt idx="14">
                  <c:v>626.0</c:v>
                </c:pt>
                <c:pt idx="15">
                  <c:v>626.0</c:v>
                </c:pt>
                <c:pt idx="16">
                  <c:v>357.0</c:v>
                </c:pt>
                <c:pt idx="17">
                  <c:v>340.0</c:v>
                </c:pt>
                <c:pt idx="18">
                  <c:v>337.0</c:v>
                </c:pt>
                <c:pt idx="20">
                  <c:v>626.0</c:v>
                </c:pt>
                <c:pt idx="21">
                  <c:v>626.0</c:v>
                </c:pt>
                <c:pt idx="22">
                  <c:v>626.0</c:v>
                </c:pt>
                <c:pt idx="23">
                  <c:v>448.0</c:v>
                </c:pt>
                <c:pt idx="24">
                  <c:v>324.0</c:v>
                </c:pt>
                <c:pt idx="25">
                  <c:v>324.0</c:v>
                </c:pt>
                <c:pt idx="26">
                  <c:v>626.0</c:v>
                </c:pt>
                <c:pt idx="27">
                  <c:v>626.0</c:v>
                </c:pt>
                <c:pt idx="28">
                  <c:v>630.0</c:v>
                </c:pt>
                <c:pt idx="29">
                  <c:v>523.0</c:v>
                </c:pt>
                <c:pt idx="30">
                  <c:v>386.0</c:v>
                </c:pt>
                <c:pt idx="31">
                  <c:v>381.0</c:v>
                </c:pt>
                <c:pt idx="32">
                  <c:v>626.0</c:v>
                </c:pt>
                <c:pt idx="33">
                  <c:v>626.0</c:v>
                </c:pt>
                <c:pt idx="34">
                  <c:v>628.0</c:v>
                </c:pt>
                <c:pt idx="35">
                  <c:v>617.0</c:v>
                </c:pt>
                <c:pt idx="36">
                  <c:v>342.0</c:v>
                </c:pt>
                <c:pt idx="37">
                  <c:v>331.0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814624"/>
        <c:axId val="423818768"/>
      </c:barChart>
      <c:catAx>
        <c:axId val="423814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3818768"/>
        <c:crosses val="autoZero"/>
        <c:auto val="1"/>
        <c:lblAlgn val="ctr"/>
        <c:lblOffset val="100"/>
        <c:noMultiLvlLbl val="0"/>
      </c:catAx>
      <c:valAx>
        <c:axId val="423818768"/>
        <c:scaling>
          <c:orientation val="minMax"/>
          <c:max val="13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814624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AA457-DBC8-7149-B53A-82D0B3484E0C}" type="datetimeFigureOut">
              <a:rPr lang="en-US" smtClean="0"/>
              <a:pPr/>
              <a:t>4/20/17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7DEA7-7B68-1746-997F-802498B6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10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28D4-D9EB-7545-9ED1-8E7C605A9CE9}" type="datetimeFigureOut">
              <a:rPr lang="en-US" smtClean="0"/>
              <a:pPr/>
              <a:t>4/20/17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5FF31-28E3-664B-8811-867FAFB1FD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9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2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7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21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15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22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54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23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25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4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26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39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27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57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28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7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30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68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31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60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32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4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Band width</a:t>
            </a:r>
            <a:r>
              <a:rPr lang="en-US" baseline="0" dirty="0" smtClean="0"/>
              <a:t> is 900 x 211685 rows = </a:t>
            </a:r>
            <a:r>
              <a:rPr lang="en-US" dirty="0" smtClean="0"/>
              <a:t>190,516,500 </a:t>
            </a:r>
            <a:r>
              <a:rPr lang="en-US" dirty="0" err="1" smtClean="0"/>
              <a:t>nz</a:t>
            </a:r>
            <a:r>
              <a:rPr lang="en-US" dirty="0" smtClean="0"/>
              <a:t>, 0.4252 % sparse ;</a:t>
            </a:r>
            <a:r>
              <a:rPr lang="en-US" baseline="0" dirty="0" smtClean="0"/>
              <a:t> 25.8365 times larger 1,453.6 MB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9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60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5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8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53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9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97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10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5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16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8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18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01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19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572EA-03B7-423B-9B3A-8C3BBB119712}" type="slidenum">
              <a:rPr lang="en-US"/>
              <a:pPr/>
              <a:t>20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2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42" y="1710220"/>
            <a:ext cx="6395357" cy="1470025"/>
          </a:xfrm>
        </p:spPr>
        <p:txBody>
          <a:bodyPr wrap="square"/>
          <a:lstStyle>
            <a:lvl1pPr algn="ctr">
              <a:defRPr sz="4400"/>
            </a:lvl1pPr>
          </a:lstStyle>
          <a:p>
            <a:r>
              <a:rPr lang="en-US" sz="4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642" y="3597176"/>
            <a:ext cx="6395358" cy="13509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66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sz="4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80159"/>
            <a:ext cx="8686800" cy="4897483"/>
          </a:xfrm>
        </p:spPr>
        <p:txBody>
          <a:bodyPr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sz="28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8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8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8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8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9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sz="4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895" y="1280160"/>
            <a:ext cx="4114319" cy="4846003"/>
          </a:xfrm>
        </p:spPr>
        <p:txBody>
          <a:bodyPr/>
          <a:lstStyle>
            <a:lvl1pPr marL="228600" indent="-228600">
              <a:defRPr sz="2800"/>
            </a:lvl1pPr>
            <a:lvl2pPr marL="457200" indent="-228600">
              <a:defRPr sz="2400"/>
            </a:lvl2pPr>
            <a:lvl3pPr marL="685800" indent="-228600">
              <a:defRPr sz="2400"/>
            </a:lvl3pPr>
            <a:lvl4pPr marL="914400" indent="-228600">
              <a:defRPr sz="2400"/>
            </a:lvl4pPr>
            <a:lvl5pPr marL="1143000" indent="-228600"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z="28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8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8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8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8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572000" y="1280160"/>
            <a:ext cx="4390571" cy="4846003"/>
          </a:xfrm>
        </p:spPr>
        <p:txBody>
          <a:bodyPr/>
          <a:lstStyle>
            <a:lvl1pPr marL="228600" indent="-228600">
              <a:defRPr sz="2800"/>
            </a:lvl1pPr>
            <a:lvl2pPr marL="457200" indent="-228600">
              <a:defRPr sz="2000"/>
            </a:lvl2pPr>
            <a:lvl3pPr marL="685800" indent="-228600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z="28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8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8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8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8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9520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sz="4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80160"/>
            <a:ext cx="410754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599" y="2068286"/>
            <a:ext cx="4107543" cy="405787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80160"/>
            <a:ext cx="439057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2068286"/>
            <a:ext cx="4390570" cy="405787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5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sz="4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1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1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73050"/>
            <a:ext cx="32004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784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894" y="1435100"/>
            <a:ext cx="319810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4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5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54000" y="1447800"/>
            <a:ext cx="8636000" cy="4724400"/>
          </a:xfrm>
        </p:spPr>
        <p:txBody>
          <a:bodyPr/>
          <a:lstStyle>
            <a:lvl1pPr>
              <a:lnSpc>
                <a:spcPct val="90000"/>
              </a:lnSpc>
              <a:defRPr b="0" i="0"/>
            </a:lvl1pPr>
            <a:lvl2pPr>
              <a:lnSpc>
                <a:spcPct val="90000"/>
              </a:lnSpc>
              <a:defRPr b="0" i="0"/>
            </a:lvl2pPr>
            <a:lvl3pPr>
              <a:lnSpc>
                <a:spcPct val="90000"/>
              </a:lnSpc>
              <a:defRPr b="0" i="0"/>
            </a:lvl3pPr>
            <a:lvl4pPr>
              <a:lnSpc>
                <a:spcPct val="90000"/>
              </a:lnSpc>
              <a:defRPr b="0" i="0"/>
            </a:lvl4pPr>
            <a:lvl5pPr>
              <a:lnSpc>
                <a:spcPct val="90000"/>
              </a:lnSpc>
              <a:defRPr b="0" i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93143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895" y="99787"/>
            <a:ext cx="8684505" cy="115207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4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71600"/>
            <a:ext cx="86868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28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8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8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8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8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9286" y="6348568"/>
            <a:ext cx="7710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normalizeH="0">
                <a:solidFill>
                  <a:schemeClr val="bg1"/>
                </a:solidFill>
                <a:effectLst>
                  <a:outerShdw blurRad="63500" dist="12700" dir="2700000" algn="tl" rotWithShape="0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7/30/12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9195" y="6348568"/>
            <a:ext cx="4336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effectLst>
                  <a:outerShdw blurRad="63500" dist="12700" dir="2700000" algn="tl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895" y="6348568"/>
            <a:ext cx="821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effectLst>
                  <a:outerShdw blurRad="63500" dist="12700" dir="2700000" algn="tl" rotWithShape="0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 baseline="0">
          <a:solidFill>
            <a:schemeClr val="tx1">
              <a:lumMod val="85000"/>
              <a:lumOff val="15000"/>
            </a:schemeClr>
          </a:solidFill>
          <a:effectLst>
            <a:outerShdw blurRad="82550" dir="2700000" algn="tl">
              <a:schemeClr val="tx1">
                <a:lumMod val="85000"/>
                <a:lumOff val="15000"/>
                <a:alpha val="26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SzPct val="90000"/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457200" rtl="0" eaLnBrk="1" latinLnBrk="0" hangingPunct="1">
        <a:spcBef>
          <a:spcPct val="20000"/>
        </a:spcBef>
        <a:buSzPct val="9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457200" rtl="0" eaLnBrk="1" latinLnBrk="0" hangingPunct="1">
        <a:spcBef>
          <a:spcPct val="20000"/>
        </a:spcBef>
        <a:buSzPct val="90000"/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457200" rtl="0" eaLnBrk="1" latinLnBrk="0" hangingPunct="1">
        <a:spcBef>
          <a:spcPct val="20000"/>
        </a:spcBef>
        <a:buSzPct val="90000"/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457200" rtl="0" eaLnBrk="1" latinLnBrk="0" hangingPunct="1">
        <a:spcBef>
          <a:spcPct val="20000"/>
        </a:spcBef>
        <a:buSzPct val="9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8" Type="http://schemas.openxmlformats.org/officeDocument/2006/relationships/image" Target="../media/image53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8" Type="http://schemas.openxmlformats.org/officeDocument/2006/relationships/image" Target="../media/image65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1.xml"/><Relationship Id="rId3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20.png"/><Relationship Id="rId3" Type="http://schemas.openxmlformats.org/officeDocument/2006/relationships/chart" Target="../charts/char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30.png"/><Relationship Id="rId3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4.xml"/><Relationship Id="rId3" Type="http://schemas.openxmlformats.org/officeDocument/2006/relationships/chart" Target="../charts/char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6.xml"/><Relationship Id="rId3" Type="http://schemas.openxmlformats.org/officeDocument/2006/relationships/chart" Target="../charts/char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8.xml"/><Relationship Id="rId3" Type="http://schemas.openxmlformats.org/officeDocument/2006/relationships/chart" Target="../charts/char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10.xml"/><Relationship Id="rId3" Type="http://schemas.openxmlformats.org/officeDocument/2006/relationships/chart" Target="../charts/char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4" Type="http://schemas.openxmlformats.org/officeDocument/2006/relationships/chart" Target="../charts/chart14.xml"/><Relationship Id="rId5" Type="http://schemas.openxmlformats.org/officeDocument/2006/relationships/chart" Target="../charts/chart15.xml"/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4" Type="http://schemas.openxmlformats.org/officeDocument/2006/relationships/chart" Target="../charts/chart18.xml"/><Relationship Id="rId5" Type="http://schemas.openxmlformats.org/officeDocument/2006/relationships/chart" Target="../charts/chart19.xml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20.xml"/><Relationship Id="rId3" Type="http://schemas.openxmlformats.org/officeDocument/2006/relationships/chart" Target="../charts/char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4" Type="http://schemas.openxmlformats.org/officeDocument/2006/relationships/chart" Target="../charts/chart30.xml"/><Relationship Id="rId5" Type="http://schemas.openxmlformats.org/officeDocument/2006/relationships/chart" Target="../charts/chart31.xml"/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43" y="1710220"/>
            <a:ext cx="6395357" cy="14700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Multilevel Parallelism for </a:t>
            </a:r>
            <a:r>
              <a:rPr lang="en-US" b="1" dirty="0" smtClean="0">
                <a:effectLst/>
              </a:rPr>
              <a:t>Computational Engineering</a:t>
            </a:r>
            <a:br>
              <a:rPr lang="en-US" b="1" dirty="0" smtClean="0">
                <a:effectLst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642" y="3597176"/>
            <a:ext cx="6395358" cy="1350934"/>
          </a:xfrm>
        </p:spPr>
        <p:txBody>
          <a:bodyPr/>
          <a:lstStyle/>
          <a:p>
            <a:r>
              <a:rPr lang="en-US" dirty="0" smtClean="0"/>
              <a:t>Preconditioning via </a:t>
            </a:r>
          </a:p>
          <a:p>
            <a:r>
              <a:rPr lang="en-US" dirty="0" smtClean="0"/>
              <a:t>Parallel (I)LU Factorization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8642" y="5733824"/>
            <a:ext cx="6395358" cy="447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Stephen Wood</a:t>
            </a:r>
          </a:p>
        </p:txBody>
      </p:sp>
    </p:spTree>
    <p:extLst>
      <p:ext uri="{BB962C8B-B14F-4D97-AF65-F5344CB8AC3E}">
        <p14:creationId xmlns:p14="http://schemas.microsoft.com/office/powerpoint/2010/main" val="20328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/>
              <a:t>Chow and Patel 2015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2000" b="0" dirty="0"/>
              <a:t>FINE-GRAINED PARALLEL INCOMPLETE LU FACTORIZATION</a:t>
            </a: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06884" name="Rectangle 4"/>
          <p:cNvSpPr>
            <a:spLocks noGrp="1" noChangeArrowheads="1"/>
          </p:cNvSpPr>
          <p:nvPr>
            <p:ph sz="quarter" idx="11"/>
          </p:nvPr>
        </p:nvSpPr>
        <p:spPr>
          <a:xfrm>
            <a:off x="228600" y="1201992"/>
            <a:ext cx="8636000" cy="5105400"/>
          </a:xfrm>
        </p:spPr>
        <p:txBody>
          <a:bodyPr>
            <a:noAutofit/>
          </a:bodyPr>
          <a:lstStyle/>
          <a:p>
            <a:pPr marL="287338" indent="-287338"/>
            <a:r>
              <a:rPr lang="en-US" sz="2800" dirty="0" smtClean="0"/>
              <a:t>Parallel Algorithm</a:t>
            </a:r>
          </a:p>
          <a:p>
            <a:pPr marL="630238" lvl="1" indent="-287338"/>
            <a:r>
              <a:rPr lang="en-US" dirty="0" smtClean="0"/>
              <a:t>View Gaussian Elimination as system of equations</a:t>
            </a:r>
          </a:p>
          <a:p>
            <a:pPr marL="630238" lvl="1" indent="-287338"/>
            <a:r>
              <a:rPr lang="en-US" dirty="0" smtClean="0"/>
              <a:t>Several possible work sharing patterns </a:t>
            </a:r>
          </a:p>
          <a:p>
            <a:pPr marL="287338" indent="-287338"/>
            <a:r>
              <a:rPr lang="en-US" sz="2800" dirty="0"/>
              <a:t>Arithmetic intensity 0.</a:t>
            </a:r>
            <a:r>
              <a:rPr lang="is-IS" sz="2800" dirty="0"/>
              <a:t>123 </a:t>
            </a:r>
            <a:r>
              <a:rPr lang="is-IS" sz="2800" dirty="0" smtClean="0"/>
              <a:t>flops/byte</a:t>
            </a:r>
            <a:endParaRPr lang="en-US" sz="2800" dirty="0" smtClean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536937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www.cc.gatech.edu</a:t>
            </a:r>
            <a:r>
              <a:rPr lang="en-US" sz="1200" dirty="0"/>
              <a:t>/~</a:t>
            </a:r>
            <a:r>
              <a:rPr lang="en-US" sz="1200" dirty="0" err="1" smtClean="0"/>
              <a:t>echow</a:t>
            </a:r>
            <a:r>
              <a:rPr lang="en-US" sz="1200" dirty="0" smtClean="0"/>
              <a:t>/pubs/</a:t>
            </a:r>
            <a:r>
              <a:rPr lang="en-US" sz="1200" dirty="0" err="1" smtClean="0"/>
              <a:t>parilu-sisc.pdf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988912"/>
            <a:ext cx="7340600" cy="322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43873" y="5465940"/>
                <a:ext cx="6250814" cy="6365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charset="0"/>
                            </a:rPr>
                            <m:t>𝑠𝑡𝑒𝑝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sz="1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+1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sz="1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+1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latin typeface="Cambria Math" charset="0"/>
                        </a:rPr>
                        <m:t> ,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 ,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while</m:t>
                      </m:r>
                      <m:r>
                        <a:rPr lang="en-US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𝑠𝑡𝑒𝑝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𝑡𝑜𝑙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3" y="5465940"/>
                <a:ext cx="6250814" cy="6365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8" idx="1"/>
          </p:cNvCxnSpPr>
          <p:nvPr/>
        </p:nvCxnSpPr>
        <p:spPr>
          <a:xfrm flipH="1">
            <a:off x="1232034" y="5784201"/>
            <a:ext cx="1311839" cy="29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945331" y="3705726"/>
            <a:ext cx="2040555" cy="221381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>
            <a:off x="3583694" y="3927107"/>
            <a:ext cx="2682351" cy="3080085"/>
          </a:xfrm>
          <a:prstGeom prst="arc">
            <a:avLst>
              <a:gd name="adj1" fmla="val 16301082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413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sharing patterns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11" y="852912"/>
            <a:ext cx="5361045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589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sharing patterns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20" y="856648"/>
            <a:ext cx="5361053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718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sharing patterns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141" y="856649"/>
            <a:ext cx="5374011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7030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sharing patterns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12" y="847024"/>
            <a:ext cx="5361069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324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to sparse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dirty="0" smtClean="0"/>
              <a:t>Climbing the levels of BLAS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dirty="0" smtClean="0"/>
              <a:t>Multiplication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dirty="0" smtClean="0"/>
              <a:t>Level 1 : Dot products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dirty="0" smtClean="0"/>
              <a:t>Level 2 : Matrix </a:t>
            </a:r>
            <a:r>
              <a:rPr lang="mr-IN" dirty="0" smtClean="0"/>
              <a:t>–</a:t>
            </a:r>
            <a:r>
              <a:rPr lang="en-US" dirty="0" smtClean="0"/>
              <a:t> vector products</a:t>
            </a:r>
            <a:endParaRPr lang="en-US" dirty="0"/>
          </a:p>
          <a:p>
            <a:pPr lvl="1"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dirty="0"/>
              <a:t>Level </a:t>
            </a:r>
            <a:r>
              <a:rPr lang="en-US" dirty="0" smtClean="0"/>
              <a:t>3 </a:t>
            </a:r>
            <a:r>
              <a:rPr lang="en-US" dirty="0"/>
              <a:t>: Matrix </a:t>
            </a:r>
            <a:r>
              <a:rPr lang="mr-IN" dirty="0"/>
              <a:t>–</a:t>
            </a:r>
            <a:r>
              <a:rPr lang="en-US" dirty="0"/>
              <a:t> M</a:t>
            </a:r>
            <a:r>
              <a:rPr lang="en-US" dirty="0" smtClean="0"/>
              <a:t>atrix products</a:t>
            </a:r>
            <a:endParaRPr lang="en-US" dirty="0"/>
          </a:p>
          <a:p>
            <a:pPr lvl="1"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endParaRPr lang="en-US" dirty="0"/>
          </a:p>
        </p:txBody>
      </p:sp>
      <p:pic>
        <p:nvPicPr>
          <p:cNvPr id="5" name="Picture 5" descr="30p30n_non-dim_den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0" y="3439147"/>
            <a:ext cx="3523849" cy="22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/Users/user/Documents/Matrix_examples/30p30n-matri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r="12855"/>
          <a:stretch/>
        </p:blipFill>
        <p:spPr bwMode="auto">
          <a:xfrm>
            <a:off x="6497869" y="3279609"/>
            <a:ext cx="2436422" cy="25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/Users/user/Documents/Matrix_examples/30p30n-domain-zoom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406" y="3439147"/>
            <a:ext cx="2332923" cy="14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/Users/user/Documents/Matrix_examples/30p30n-domain-zoom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406" y="4878169"/>
            <a:ext cx="2332924" cy="84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416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245999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Stream HPC benchmark on Beacon</a:t>
            </a:r>
            <a:endParaRPr lang="en-US" sz="360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06884" name="Rectangle 4"/>
          <p:cNvSpPr>
            <a:spLocks noGrp="1" noChangeArrowheads="1"/>
          </p:cNvSpPr>
          <p:nvPr>
            <p:ph sz="quarter" idx="11"/>
          </p:nvPr>
        </p:nvSpPr>
        <p:spPr>
          <a:xfrm>
            <a:off x="228600" y="1103672"/>
            <a:ext cx="8636000" cy="5105400"/>
          </a:xfrm>
        </p:spPr>
        <p:txBody>
          <a:bodyPr>
            <a:noAutofit/>
          </a:bodyPr>
          <a:lstStyle/>
          <a:p>
            <a:pPr marL="287338" indent="-287338"/>
            <a:r>
              <a:rPr lang="en-US" sz="2400" dirty="0"/>
              <a:t>Intel® Xeon® E5-2670 </a:t>
            </a:r>
            <a:endParaRPr lang="en-US" sz="2400" dirty="0" smtClean="0"/>
          </a:p>
          <a:p>
            <a:pPr marL="630238" lvl="1" indent="-287338"/>
            <a:r>
              <a:rPr lang="pt-BR" sz="2000" dirty="0"/>
              <a:t>16 cores (</a:t>
            </a:r>
            <a:r>
              <a:rPr lang="pt-BR" sz="2000" dirty="0" smtClean="0"/>
              <a:t>2x8), 2.6</a:t>
            </a:r>
            <a:r>
              <a:rPr lang="en-US" sz="2000" dirty="0" smtClean="0"/>
              <a:t>GHz </a:t>
            </a:r>
          </a:p>
          <a:p>
            <a:pPr marL="630238" lvl="1" indent="-287338"/>
            <a:r>
              <a:rPr lang="en-US" sz="2000" dirty="0" smtClean="0"/>
              <a:t>L1 32 KB</a:t>
            </a:r>
          </a:p>
          <a:p>
            <a:pPr marL="630238" lvl="1" indent="-287338"/>
            <a:r>
              <a:rPr lang="en-US" sz="2000" dirty="0" smtClean="0"/>
              <a:t>L2 256 KB</a:t>
            </a:r>
          </a:p>
          <a:p>
            <a:pPr marL="630238" lvl="1" indent="-287338"/>
            <a:r>
              <a:rPr lang="en-US" sz="2000" dirty="0" smtClean="0"/>
              <a:t>L3 20 MB</a:t>
            </a:r>
          </a:p>
          <a:p>
            <a:pPr marL="630238" lvl="1" indent="-287338"/>
            <a:r>
              <a:rPr lang="en-US" sz="2000" dirty="0" smtClean="0"/>
              <a:t>Peak 332.8 </a:t>
            </a:r>
            <a:r>
              <a:rPr lang="en-US" sz="2000" dirty="0" err="1" smtClean="0"/>
              <a:t>Gflops</a:t>
            </a:r>
            <a:r>
              <a:rPr lang="en-US" sz="2000" dirty="0" smtClean="0"/>
              <a:t>/s DP</a:t>
            </a:r>
          </a:p>
          <a:p>
            <a:pPr marL="630238" lvl="1" indent="-287338"/>
            <a:r>
              <a:rPr lang="en-US" sz="2000" b="1" dirty="0" smtClean="0">
                <a:solidFill>
                  <a:schemeClr val="accent3"/>
                </a:solidFill>
              </a:rPr>
              <a:t>Peak 102 GB/s</a:t>
            </a:r>
          </a:p>
          <a:p>
            <a:pPr marL="630238" lvl="1" indent="-287338"/>
            <a:r>
              <a:rPr lang="en-US" sz="2000" dirty="0" smtClean="0"/>
              <a:t>SIMD 4 DP </a:t>
            </a:r>
          </a:p>
          <a:p>
            <a:pPr marL="287338" indent="-287338"/>
            <a:r>
              <a:rPr lang="en-US" sz="2400" dirty="0" smtClean="0"/>
              <a:t>Intel</a:t>
            </a:r>
            <a:r>
              <a:rPr lang="en-US" sz="2400" dirty="0"/>
              <a:t>® Xeon Phi</a:t>
            </a:r>
            <a:r>
              <a:rPr lang="en-US" sz="2400" dirty="0" smtClean="0"/>
              <a:t>™7250</a:t>
            </a:r>
          </a:p>
          <a:p>
            <a:pPr marL="630238" lvl="1" indent="-287338"/>
            <a:r>
              <a:rPr lang="en-US" sz="2000" dirty="0" smtClean="0"/>
              <a:t>272 cores (68x4), 1.40 GHz</a:t>
            </a:r>
          </a:p>
          <a:p>
            <a:pPr marL="630238" lvl="1" indent="-287338"/>
            <a:r>
              <a:rPr lang="en-US" dirty="0" smtClean="0"/>
              <a:t>MCDRAM 16 GB</a:t>
            </a:r>
            <a:endParaRPr lang="en-US" sz="2000" dirty="0" smtClean="0"/>
          </a:p>
          <a:p>
            <a:pPr marL="630238" lvl="1" indent="-287338"/>
            <a:r>
              <a:rPr lang="en-US" sz="2000" dirty="0" smtClean="0"/>
              <a:t>DDR4 384 GB</a:t>
            </a:r>
          </a:p>
          <a:p>
            <a:pPr marL="630238" lvl="1" indent="-287338"/>
            <a:r>
              <a:rPr lang="en-US" sz="2000" dirty="0" smtClean="0"/>
              <a:t>Peak 3.05 </a:t>
            </a:r>
            <a:r>
              <a:rPr lang="en-US" sz="2000" dirty="0" err="1" smtClean="0"/>
              <a:t>Tflops</a:t>
            </a:r>
            <a:r>
              <a:rPr lang="en-US" sz="2000" dirty="0" smtClean="0"/>
              <a:t>/s DP</a:t>
            </a:r>
          </a:p>
          <a:p>
            <a:pPr marL="630238" lvl="1" indent="-287338"/>
            <a:r>
              <a:rPr lang="en-US" sz="2000" dirty="0" smtClean="0"/>
              <a:t>MCDRAM </a:t>
            </a:r>
            <a:r>
              <a:rPr lang="en-US" sz="2000" b="1" dirty="0" smtClean="0">
                <a:solidFill>
                  <a:schemeClr val="accent3"/>
                </a:solidFill>
              </a:rPr>
              <a:t>Peak 490 GB/s </a:t>
            </a:r>
            <a:r>
              <a:rPr lang="en-US" sz="2000" dirty="0" smtClean="0"/>
              <a:t>(flat mode)</a:t>
            </a:r>
          </a:p>
          <a:p>
            <a:pPr marL="630238" lvl="1" indent="-287338"/>
            <a:r>
              <a:rPr lang="en-US" sz="2000" dirty="0" smtClean="0"/>
              <a:t>SIMD 8 DP</a:t>
            </a:r>
          </a:p>
          <a:p>
            <a:pPr marL="287338" indent="-287338"/>
            <a:endParaRPr lang="en-US" dirty="0" smtClean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886061"/>
              </p:ext>
            </p:extLst>
          </p:nvPr>
        </p:nvGraphicFramePr>
        <p:xfrm>
          <a:off x="5243286" y="2052997"/>
          <a:ext cx="3657600" cy="3206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128"/>
                <a:gridCol w="1414272"/>
                <a:gridCol w="1219200"/>
              </a:tblGrid>
              <a:tr h="32645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Best MB/s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6453">
                <a:tc>
                  <a:txBody>
                    <a:bodyPr/>
                    <a:lstStyle/>
                    <a:p>
                      <a:pPr algn="r" fontAlgn="b"/>
                      <a:r>
                        <a:rPr lang="sk-SK" sz="1800" u="none" strike="noStrike" dirty="0">
                          <a:effectLst/>
                        </a:rPr>
                        <a:t> </a:t>
                      </a:r>
                      <a:endParaRPr lang="sk-S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Phi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638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Copy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u="none" strike="noStrike" dirty="0" smtClean="0">
                          <a:effectLst/>
                        </a:rPr>
                        <a:t>54,584.5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dirty="0" smtClean="0">
                          <a:effectLst/>
                        </a:rPr>
                        <a:t>272,398.9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638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Scale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 smtClean="0">
                          <a:effectLst/>
                        </a:rPr>
                        <a:t>54,691.8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 smtClean="0">
                          <a:effectLst/>
                        </a:rPr>
                        <a:t>336,838.5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638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Add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u="none" strike="noStrike" dirty="0" smtClean="0">
                          <a:effectLst/>
                        </a:rPr>
                        <a:t>55,823.6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 smtClean="0">
                          <a:effectLst/>
                        </a:rPr>
                        <a:t>250,850.8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638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Triad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1" u="none" strike="noStrike" dirty="0" smtClean="0">
                          <a:solidFill>
                            <a:schemeClr val="accent3"/>
                          </a:solidFill>
                          <a:effectLst/>
                        </a:rPr>
                        <a:t>56,510.3</a:t>
                      </a:r>
                      <a:endParaRPr lang="nb-NO" sz="1800" b="1" i="0" u="none" strike="noStrike" dirty="0"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1" u="none" strike="noStrike" dirty="0" smtClean="0">
                          <a:solidFill>
                            <a:schemeClr val="accent3"/>
                          </a:solidFill>
                          <a:effectLst/>
                        </a:rPr>
                        <a:t>430,989.6</a:t>
                      </a:r>
                      <a:endParaRPr lang="hr-HR" sz="1800" b="1" i="0" u="none" strike="noStrike" dirty="0">
                        <a:solidFill>
                          <a:schemeClr val="accent3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8886" y="6300297"/>
            <a:ext cx="723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http://icl.cs.utk.edu/hpcc</a:t>
            </a:r>
            <a:r>
              <a:rPr lang="en-US" sz="1000" dirty="0" smtClean="0"/>
              <a:t>/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dirty="0" smtClean="0"/>
              <a:t>https</a:t>
            </a:r>
            <a:r>
              <a:rPr lang="en-US" sz="1000" dirty="0"/>
              <a:t>://</a:t>
            </a:r>
            <a:r>
              <a:rPr lang="en-US" sz="1000" dirty="0" err="1"/>
              <a:t>software.intel.com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-us/articles/optimizing-memory-bandwidth-in-knights-landing-on-stream-triad</a:t>
            </a:r>
          </a:p>
        </p:txBody>
      </p:sp>
    </p:spTree>
    <p:extLst>
      <p:ext uri="{BB962C8B-B14F-4D97-AF65-F5344CB8AC3E}">
        <p14:creationId xmlns:p14="http://schemas.microsoft.com/office/powerpoint/2010/main" val="39662201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54000" y="1447800"/>
            <a:ext cx="8783674" cy="4724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Haswell</a:t>
            </a:r>
          </a:p>
          <a:p>
            <a:pPr lvl="1"/>
            <a:r>
              <a:rPr lang="en-US" dirty="0"/>
              <a:t>source /opt/intel/</a:t>
            </a:r>
            <a:r>
              <a:rPr lang="en-US" dirty="0" err="1"/>
              <a:t>compilers_and_libraries</a:t>
            </a:r>
            <a:r>
              <a:rPr lang="en-US" dirty="0"/>
              <a:t>/</a:t>
            </a:r>
            <a:r>
              <a:rPr lang="en-US" dirty="0" err="1"/>
              <a:t>linux</a:t>
            </a:r>
            <a:r>
              <a:rPr lang="en-US" dirty="0"/>
              <a:t>/bin/</a:t>
            </a:r>
            <a:r>
              <a:rPr lang="en-US" dirty="0" err="1"/>
              <a:t>compilervars.sh</a:t>
            </a:r>
            <a:r>
              <a:rPr lang="en-US" dirty="0"/>
              <a:t> </a:t>
            </a:r>
            <a:r>
              <a:rPr lang="en-US" dirty="0" smtClean="0"/>
              <a:t>intel64</a:t>
            </a:r>
          </a:p>
          <a:p>
            <a:pPr lvl="1"/>
            <a:r>
              <a:rPr lang="en-US" dirty="0" smtClean="0"/>
              <a:t>source </a:t>
            </a:r>
            <a:r>
              <a:rPr lang="en-US" dirty="0"/>
              <a:t>/opt/intel/</a:t>
            </a:r>
            <a:r>
              <a:rPr lang="en-US" dirty="0" err="1"/>
              <a:t>compilers_and_libraries</a:t>
            </a:r>
            <a:r>
              <a:rPr lang="en-US" dirty="0"/>
              <a:t>/</a:t>
            </a: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mkl</a:t>
            </a:r>
            <a:r>
              <a:rPr lang="en-US" dirty="0"/>
              <a:t>/bin/</a:t>
            </a:r>
            <a:r>
              <a:rPr lang="en-US" dirty="0" err="1"/>
              <a:t>mklvars.sh</a:t>
            </a:r>
            <a:r>
              <a:rPr lang="en-US" dirty="0"/>
              <a:t> intel64</a:t>
            </a:r>
            <a:endParaRPr lang="en-US" dirty="0" smtClean="0"/>
          </a:p>
          <a:p>
            <a:pPr lvl="1"/>
            <a:r>
              <a:rPr lang="en-US" dirty="0" err="1" smtClean="0"/>
              <a:t>icpc</a:t>
            </a:r>
            <a:r>
              <a:rPr lang="en-US" dirty="0" smtClean="0"/>
              <a:t> </a:t>
            </a:r>
            <a:r>
              <a:rPr lang="en-US" dirty="0"/>
              <a:t>-Wall -g -O3 -</a:t>
            </a:r>
            <a:r>
              <a:rPr lang="en-US" dirty="0" err="1"/>
              <a:t>fp</a:t>
            </a:r>
            <a:r>
              <a:rPr lang="en-US" dirty="0"/>
              <a:t>-model precise -</a:t>
            </a:r>
            <a:r>
              <a:rPr lang="en-US" dirty="0" err="1"/>
              <a:t>fp</a:t>
            </a:r>
            <a:r>
              <a:rPr lang="en-US" dirty="0"/>
              <a:t>-model source -</a:t>
            </a:r>
            <a:r>
              <a:rPr lang="en-US" dirty="0" err="1"/>
              <a:t>qopenmp</a:t>
            </a:r>
            <a:r>
              <a:rPr lang="en-US" dirty="0"/>
              <a:t> –</a:t>
            </a:r>
            <a:r>
              <a:rPr lang="en-US" dirty="0" err="1" smtClean="0"/>
              <a:t>xAVX</a:t>
            </a:r>
            <a:endParaRPr lang="en-US" dirty="0" smtClean="0"/>
          </a:p>
          <a:p>
            <a:pPr lvl="1"/>
            <a:r>
              <a:rPr lang="en-US" dirty="0" err="1" smtClean="0"/>
              <a:t>numactl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smtClean="0"/>
              <a:t>m 1 --</a:t>
            </a:r>
            <a:r>
              <a:rPr lang="en-US" dirty="0"/>
              <a:t>interleave=all </a:t>
            </a:r>
            <a:r>
              <a:rPr lang="en-US" dirty="0" smtClean="0"/>
              <a:t>./test_solve_pariLU0_MKL_FGMRES</a:t>
            </a:r>
          </a:p>
          <a:p>
            <a:endParaRPr lang="en-US" dirty="0"/>
          </a:p>
          <a:p>
            <a:r>
              <a:rPr lang="en-US" dirty="0" smtClean="0"/>
              <a:t>Knights Landing</a:t>
            </a:r>
          </a:p>
          <a:p>
            <a:pPr lvl="1"/>
            <a:r>
              <a:rPr lang="en-US" dirty="0"/>
              <a:t>source /opt/intel/</a:t>
            </a:r>
            <a:r>
              <a:rPr lang="en-US" dirty="0" err="1"/>
              <a:t>compilers_and_libraries</a:t>
            </a:r>
            <a:r>
              <a:rPr lang="en-US" dirty="0"/>
              <a:t>/</a:t>
            </a:r>
            <a:r>
              <a:rPr lang="en-US" dirty="0" err="1"/>
              <a:t>linux</a:t>
            </a:r>
            <a:r>
              <a:rPr lang="en-US" dirty="0"/>
              <a:t>/bin/</a:t>
            </a:r>
            <a:r>
              <a:rPr lang="en-US" dirty="0" err="1"/>
              <a:t>compilervars.sh</a:t>
            </a:r>
            <a:r>
              <a:rPr lang="en-US" dirty="0"/>
              <a:t> </a:t>
            </a:r>
            <a:r>
              <a:rPr lang="en-US" dirty="0" smtClean="0"/>
              <a:t>intel64</a:t>
            </a:r>
          </a:p>
          <a:p>
            <a:pPr lvl="1"/>
            <a:r>
              <a:rPr lang="en-US" dirty="0" smtClean="0"/>
              <a:t>source </a:t>
            </a:r>
            <a:r>
              <a:rPr lang="en-US" dirty="0"/>
              <a:t>/opt/intel_mkl2017/</a:t>
            </a:r>
            <a:r>
              <a:rPr lang="en-US" dirty="0" err="1"/>
              <a:t>compilers_and_libraries</a:t>
            </a:r>
            <a:r>
              <a:rPr lang="en-US" dirty="0"/>
              <a:t>/</a:t>
            </a:r>
            <a:r>
              <a:rPr lang="en-US" dirty="0" err="1"/>
              <a:t>linux</a:t>
            </a:r>
            <a:r>
              <a:rPr lang="en-US" dirty="0"/>
              <a:t>/bin/</a:t>
            </a:r>
            <a:r>
              <a:rPr lang="en-US" dirty="0" err="1"/>
              <a:t>compilervars.sh</a:t>
            </a:r>
            <a:r>
              <a:rPr lang="en-US" dirty="0"/>
              <a:t> intel64</a:t>
            </a:r>
            <a:endParaRPr lang="en-US" dirty="0" smtClean="0"/>
          </a:p>
          <a:p>
            <a:pPr lvl="1"/>
            <a:r>
              <a:rPr lang="en-US" dirty="0" err="1" smtClean="0"/>
              <a:t>icpc</a:t>
            </a:r>
            <a:r>
              <a:rPr lang="en-US" dirty="0" smtClean="0"/>
              <a:t> </a:t>
            </a:r>
            <a:r>
              <a:rPr lang="en-US" dirty="0"/>
              <a:t>-Wall -g -O3 -</a:t>
            </a:r>
            <a:r>
              <a:rPr lang="en-US" dirty="0" err="1"/>
              <a:t>fp</a:t>
            </a:r>
            <a:r>
              <a:rPr lang="en-US" dirty="0"/>
              <a:t>-model precise -</a:t>
            </a:r>
            <a:r>
              <a:rPr lang="en-US" dirty="0" err="1"/>
              <a:t>fp</a:t>
            </a:r>
            <a:r>
              <a:rPr lang="en-US" dirty="0"/>
              <a:t>-model source </a:t>
            </a:r>
            <a:r>
              <a:rPr lang="en-US" dirty="0" smtClean="0"/>
              <a:t>-</a:t>
            </a:r>
            <a:r>
              <a:rPr lang="en-US" dirty="0" err="1"/>
              <a:t>qopenmp</a:t>
            </a:r>
            <a:r>
              <a:rPr lang="en-US" dirty="0"/>
              <a:t> -</a:t>
            </a:r>
            <a:r>
              <a:rPr lang="en-US" dirty="0" smtClean="0"/>
              <a:t>xMIC-AVX512 -lmkl_intel_lp64 </a:t>
            </a:r>
            <a:r>
              <a:rPr lang="en-US" dirty="0"/>
              <a:t>-</a:t>
            </a:r>
            <a:r>
              <a:rPr lang="en-US" dirty="0" err="1"/>
              <a:t>lmkl_intel_thread</a:t>
            </a:r>
            <a:r>
              <a:rPr lang="en-US" dirty="0"/>
              <a:t> -</a:t>
            </a:r>
            <a:r>
              <a:rPr lang="en-US" dirty="0" err="1"/>
              <a:t>lmkl_core</a:t>
            </a:r>
            <a:r>
              <a:rPr lang="en-US" dirty="0"/>
              <a:t> -liomp5 -</a:t>
            </a:r>
            <a:r>
              <a:rPr lang="en-US" dirty="0" err="1"/>
              <a:t>lpthread</a:t>
            </a:r>
            <a:r>
              <a:rPr lang="en-US" dirty="0"/>
              <a:t> -</a:t>
            </a:r>
            <a:r>
              <a:rPr lang="en-US" dirty="0" err="1"/>
              <a:t>lstdc</a:t>
            </a:r>
            <a:r>
              <a:rPr lang="en-US" dirty="0"/>
              <a:t>++ -lm -</a:t>
            </a:r>
            <a:r>
              <a:rPr lang="en-US" dirty="0" err="1" smtClean="0"/>
              <a:t>ldl</a:t>
            </a:r>
            <a:endParaRPr lang="en-US" dirty="0" smtClean="0"/>
          </a:p>
          <a:p>
            <a:pPr lvl="1"/>
            <a:r>
              <a:rPr lang="en-US" dirty="0" err="1" smtClean="0"/>
              <a:t>numactl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smtClean="0"/>
              <a:t>m 1 --</a:t>
            </a:r>
            <a:r>
              <a:rPr lang="en-US" dirty="0"/>
              <a:t>interleave=all </a:t>
            </a:r>
            <a:r>
              <a:rPr lang="en-US" dirty="0" smtClean="0"/>
              <a:t>./test_solve_pariLU0_MKL_FGMRES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33262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Basic Implementation</a:t>
            </a: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96" y="1683577"/>
            <a:ext cx="4489704" cy="3324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39056" y="5342025"/>
            <a:ext cx="44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“Sweep” until step &lt; 1</a:t>
            </a:r>
            <a:r>
              <a:rPr lang="en-US" baseline="30000" dirty="0" smtClean="0"/>
              <a:t>-10</a:t>
            </a:r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" y="925933"/>
            <a:ext cx="4562856" cy="3041904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6841524"/>
            <a:ext cx="4562856" cy="30419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7"/>
          <a:stretch/>
        </p:blipFill>
        <p:spPr>
          <a:xfrm>
            <a:off x="58077" y="3894224"/>
            <a:ext cx="4562856" cy="2398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86" y="240133"/>
            <a:ext cx="136832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212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Basic Implementation</a:t>
            </a: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37199" y="4321421"/>
            <a:ext cx="44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“Sweep” until step &lt; 1</a:t>
            </a:r>
            <a:r>
              <a:rPr lang="en-US" baseline="30000" dirty="0" smtClean="0"/>
              <a:t>-10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" y="941675"/>
            <a:ext cx="4562856" cy="3041904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941675"/>
            <a:ext cx="4562856" cy="30419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7"/>
          <a:stretch/>
        </p:blipFill>
        <p:spPr>
          <a:xfrm>
            <a:off x="58077" y="3913474"/>
            <a:ext cx="4562856" cy="2398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0" y="4789773"/>
            <a:ext cx="136832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9446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37193"/>
            <a:ext cx="8636000" cy="6858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Acknowledgements</a:t>
            </a: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06884" name="Rectangle 4"/>
          <p:cNvSpPr>
            <a:spLocks noGrp="1" noChangeArrowheads="1"/>
          </p:cNvSpPr>
          <p:nvPr>
            <p:ph sz="quarter" idx="11"/>
          </p:nvPr>
        </p:nvSpPr>
        <p:spPr>
          <a:xfrm>
            <a:off x="228600" y="411494"/>
            <a:ext cx="8636000" cy="5105400"/>
          </a:xfrm>
        </p:spPr>
        <p:txBody>
          <a:bodyPr>
            <a:noAutofit/>
          </a:bodyPr>
          <a:lstStyle/>
          <a:p>
            <a:pPr marL="287338" indent="-287338"/>
            <a:endParaRPr lang="en-US" sz="2200" dirty="0" smtClean="0"/>
          </a:p>
          <a:p>
            <a:pPr marL="287338" indent="-287338"/>
            <a:endParaRPr lang="en-US" sz="2200" dirty="0"/>
          </a:p>
          <a:p>
            <a:pPr marL="287338" indent="-287338"/>
            <a:endParaRPr lang="en-US" sz="2200" dirty="0" smtClean="0"/>
          </a:p>
          <a:p>
            <a:pPr marL="287338" indent="-287338"/>
            <a:endParaRPr lang="en-US" sz="2200" dirty="0"/>
          </a:p>
          <a:p>
            <a:pPr marL="287338" indent="-287338"/>
            <a:endParaRPr lang="en-US" sz="2200" dirty="0" smtClean="0"/>
          </a:p>
          <a:p>
            <a:pPr marL="287338" indent="-287338"/>
            <a:endParaRPr lang="en-US" sz="2200" dirty="0"/>
          </a:p>
          <a:p>
            <a:pPr marL="287338" indent="-287338"/>
            <a:r>
              <a:rPr lang="en-US" sz="2200" dirty="0" smtClean="0"/>
              <a:t>Chad </a:t>
            </a:r>
            <a:r>
              <a:rPr lang="en-US" sz="2200" dirty="0" err="1" smtClean="0"/>
              <a:t>Burdyshaw</a:t>
            </a:r>
            <a:r>
              <a:rPr lang="en-US" sz="2200" dirty="0" smtClean="0"/>
              <a:t> of JICS </a:t>
            </a:r>
          </a:p>
          <a:p>
            <a:pPr marL="287338" indent="-287338"/>
            <a:r>
              <a:rPr lang="en-US" sz="2200" dirty="0" smtClean="0"/>
              <a:t>Mitchel Horton of JICS</a:t>
            </a:r>
          </a:p>
          <a:p>
            <a:pPr marL="287338" indent="-287338"/>
            <a:r>
              <a:rPr lang="en-US" sz="2200" dirty="0" smtClean="0"/>
              <a:t>Bobby Philip of ORNL</a:t>
            </a:r>
          </a:p>
          <a:p>
            <a:pPr marL="287338" indent="-287338"/>
            <a:r>
              <a:rPr lang="en-US" sz="2200" dirty="0" smtClean="0"/>
              <a:t>Ryan Glasby of JICS</a:t>
            </a:r>
          </a:p>
          <a:p>
            <a:pPr marL="287338" indent="-287338"/>
            <a:r>
              <a:rPr lang="en-US" sz="2200" dirty="0" smtClean="0"/>
              <a:t>Taylor Erwin of JICS</a:t>
            </a:r>
            <a:endParaRPr lang="en-US" sz="2200" dirty="0"/>
          </a:p>
          <a:p>
            <a:pPr marL="287338" indent="-287338"/>
            <a:r>
              <a:rPr lang="en-US" sz="2200" dirty="0" err="1" smtClean="0"/>
              <a:t>Hartwig</a:t>
            </a:r>
            <a:r>
              <a:rPr lang="en-US" sz="2200" dirty="0" smtClean="0"/>
              <a:t> </a:t>
            </a:r>
            <a:r>
              <a:rPr lang="en-US" sz="2200" dirty="0" err="1" smtClean="0"/>
              <a:t>Anzt</a:t>
            </a:r>
            <a:r>
              <a:rPr lang="en-US" sz="2200" dirty="0" smtClean="0"/>
              <a:t> of ICL</a:t>
            </a:r>
          </a:p>
          <a:p>
            <a:pPr marL="287338" indent="-287338"/>
            <a:endParaRPr lang="en-US" sz="1600" dirty="0" smtClean="0"/>
          </a:p>
          <a:p>
            <a:pPr marL="287338" indent="-287338"/>
            <a:r>
              <a:rPr lang="en-US" sz="2200" dirty="0" smtClean="0"/>
              <a:t>Support from </a:t>
            </a:r>
          </a:p>
          <a:p>
            <a:pPr marL="515938" lvl="1" indent="-287338"/>
            <a:r>
              <a:rPr lang="en-US" dirty="0" smtClean="0"/>
              <a:t>AFOSR </a:t>
            </a:r>
            <a:r>
              <a:rPr lang="en-US" dirty="0" err="1" smtClean="0"/>
              <a:t>CoDAASH</a:t>
            </a:r>
            <a:r>
              <a:rPr lang="en-US" dirty="0" smtClean="0"/>
              <a:t>, NASA CFD 2030 </a:t>
            </a:r>
            <a:r>
              <a:rPr lang="en-US" dirty="0"/>
              <a:t>S</a:t>
            </a:r>
            <a:r>
              <a:rPr lang="en-US" dirty="0" smtClean="0"/>
              <a:t>olver </a:t>
            </a:r>
            <a:r>
              <a:rPr lang="en-US" dirty="0" smtClean="0"/>
              <a:t>project </a:t>
            </a:r>
            <a:endParaRPr lang="en-US" dirty="0" smtClean="0"/>
          </a:p>
          <a:p>
            <a:pPr marL="515938" lvl="1" indent="-287338"/>
            <a:r>
              <a:rPr lang="en-US" dirty="0" smtClean="0"/>
              <a:t>ECP PEEKS, and ECP </a:t>
            </a:r>
            <a:r>
              <a:rPr lang="en-US" dirty="0" err="1" smtClean="0"/>
              <a:t>Exa</a:t>
            </a:r>
            <a:r>
              <a:rPr lang="en-US" dirty="0" smtClean="0"/>
              <a:t>-PAPI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659" y="546245"/>
            <a:ext cx="3362461" cy="2241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42222" b="34409"/>
          <a:stretch/>
        </p:blipFill>
        <p:spPr>
          <a:xfrm>
            <a:off x="32127" y="865736"/>
            <a:ext cx="5299364" cy="1602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32" y="5044924"/>
            <a:ext cx="2089298" cy="10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8054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Results : Authored </a:t>
            </a:r>
            <a:r>
              <a:rPr lang="en-US" sz="3600" dirty="0" err="1"/>
              <a:t>dotProduct</a:t>
            </a:r>
            <a:r>
              <a:rPr lang="en-US" sz="3600" dirty="0"/>
              <a:t>()</a:t>
            </a:r>
            <a:br>
              <a:rPr lang="en-US" sz="3600" dirty="0"/>
            </a:b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30895" y="6348572"/>
            <a:ext cx="821392" cy="365125"/>
          </a:xfrm>
        </p:spPr>
        <p:txBody>
          <a:bodyPr/>
          <a:lstStyle/>
          <a:p>
            <a:fld id="{F19E4063-210C-4B36-A2E9-03B1CDD0571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4578569"/>
            <a:ext cx="4489704" cy="1394934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883911"/>
            <a:ext cx="4562856" cy="30419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6864096"/>
            <a:ext cx="4562856" cy="3041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1"/>
          <a:stretch/>
        </p:blipFill>
        <p:spPr>
          <a:xfrm>
            <a:off x="85344" y="3925815"/>
            <a:ext cx="4562856" cy="2387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605439"/>
            <a:ext cx="4489704" cy="2605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06" y="195866"/>
            <a:ext cx="136832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358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Results : </a:t>
            </a:r>
            <a:r>
              <a:rPr lang="en-US" sz="3600" dirty="0"/>
              <a:t>Authored </a:t>
            </a:r>
            <a:r>
              <a:rPr lang="en-US" sz="3600" dirty="0" err="1"/>
              <a:t>dotProduct</a:t>
            </a:r>
            <a:r>
              <a:rPr lang="en-US" sz="3600" dirty="0"/>
              <a:t>()</a:t>
            </a:r>
            <a:br>
              <a:rPr lang="en-US" sz="3600" dirty="0"/>
            </a:b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30895" y="6358194"/>
            <a:ext cx="821392" cy="365125"/>
          </a:xfrm>
        </p:spPr>
        <p:txBody>
          <a:bodyPr/>
          <a:lstStyle/>
          <a:p>
            <a:fld id="{F19E4063-210C-4B36-A2E9-03B1CDD0571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874280"/>
            <a:ext cx="4562856" cy="30419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6864096"/>
            <a:ext cx="4562856" cy="3041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1"/>
          <a:stretch/>
        </p:blipFill>
        <p:spPr>
          <a:xfrm>
            <a:off x="85344" y="3916184"/>
            <a:ext cx="4562856" cy="2387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0"/>
          <a:stretch/>
        </p:blipFill>
        <p:spPr>
          <a:xfrm>
            <a:off x="4512276" y="3938368"/>
            <a:ext cx="4562856" cy="23653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49" y="6870274"/>
            <a:ext cx="4562856" cy="30419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49" y="871232"/>
            <a:ext cx="4562856" cy="30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42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Results : </a:t>
            </a:r>
            <a:r>
              <a:rPr lang="en-US" sz="3600" dirty="0"/>
              <a:t>MKL </a:t>
            </a:r>
            <a:r>
              <a:rPr lang="en-US" sz="3600" dirty="0" err="1"/>
              <a:t>ddot</a:t>
            </a:r>
            <a:r>
              <a:rPr lang="en-US" sz="3600" dirty="0"/>
              <a:t>()</a:t>
            </a:r>
            <a:br>
              <a:rPr lang="en-US" sz="3600" dirty="0"/>
            </a:b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30895" y="6358194"/>
            <a:ext cx="821392" cy="365125"/>
          </a:xfrm>
        </p:spPr>
        <p:txBody>
          <a:bodyPr/>
          <a:lstStyle/>
          <a:p>
            <a:fld id="{F19E4063-210C-4B36-A2E9-03B1CDD0571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309994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4183"/>
            <a:ext cx="4562856" cy="30419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850291"/>
            <a:ext cx="4562856" cy="3041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3"/>
          <a:stretch/>
        </p:blipFill>
        <p:spPr>
          <a:xfrm>
            <a:off x="85344" y="3931081"/>
            <a:ext cx="4562856" cy="2366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39" y="1690864"/>
            <a:ext cx="4489704" cy="2592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86" y="240133"/>
            <a:ext cx="136832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93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Results : </a:t>
            </a:r>
            <a:r>
              <a:rPr lang="en-US" sz="3600" dirty="0"/>
              <a:t>MKL </a:t>
            </a:r>
            <a:r>
              <a:rPr lang="en-US" sz="3600" dirty="0" err="1"/>
              <a:t>ddot</a:t>
            </a:r>
            <a:r>
              <a:rPr lang="en-US" sz="3600" dirty="0"/>
              <a:t>()</a:t>
            </a:r>
            <a:br>
              <a:rPr lang="en-US" sz="3600" dirty="0"/>
            </a:b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4183"/>
            <a:ext cx="4562856" cy="30419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859919"/>
            <a:ext cx="4562856" cy="3041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3"/>
          <a:stretch/>
        </p:blipFill>
        <p:spPr>
          <a:xfrm>
            <a:off x="85344" y="3940709"/>
            <a:ext cx="4562856" cy="23668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858000"/>
            <a:ext cx="4562856" cy="30419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3"/>
          <a:stretch/>
        </p:blipFill>
        <p:spPr>
          <a:xfrm>
            <a:off x="4495800" y="3940709"/>
            <a:ext cx="4562856" cy="23668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61548"/>
            <a:ext cx="4562856" cy="30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8721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VTune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54000" y="1142198"/>
            <a:ext cx="8636000" cy="4724400"/>
          </a:xfrm>
        </p:spPr>
        <p:txBody>
          <a:bodyPr/>
          <a:lstStyle/>
          <a:p>
            <a:r>
              <a:rPr lang="en-US" sz="2400" dirty="0" smtClean="0"/>
              <a:t>Authored Dot Product </a:t>
            </a:r>
          </a:p>
          <a:p>
            <a:r>
              <a:rPr lang="en-US" sz="2800" dirty="0" smtClean="0"/>
              <a:t>	</a:t>
            </a:r>
            <a:endParaRPr lang="en-US" sz="2400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24400" y="1143000"/>
            <a:ext cx="8636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Symbol" pitchFamily="18" charset="2"/>
              <a:buChar char="·"/>
              <a:defRPr sz="3200" b="0" i="0">
                <a:solidFill>
                  <a:schemeClr val="tx1"/>
                </a:solidFill>
                <a:latin typeface="+mn-lt"/>
                <a:ea typeface="+mn-ea"/>
                <a:cs typeface="Arial Narrow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>
                <a:solidFill>
                  <a:schemeClr val="tx1"/>
                </a:solidFill>
                <a:latin typeface="+mn-lt"/>
                <a:cs typeface="Arial Narrow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·"/>
              <a:defRPr sz="2400" b="0" i="0">
                <a:solidFill>
                  <a:schemeClr val="tx1"/>
                </a:solidFill>
                <a:latin typeface="+mn-lt"/>
                <a:cs typeface="Arial Narrow"/>
              </a:defRPr>
            </a:lvl3pPr>
            <a:lvl4pPr marL="1143000" indent="-1714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tx1"/>
                </a:solidFill>
                <a:latin typeface="+mn-lt"/>
                <a:cs typeface="Arial Narrow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 smtClean="0"/>
              <a:t>MKL </a:t>
            </a:r>
            <a:r>
              <a:rPr lang="en-US" sz="2400" kern="0" dirty="0" err="1" smtClean="0"/>
              <a:t>ddot</a:t>
            </a:r>
            <a:r>
              <a:rPr lang="en-US" sz="2400" kern="0" dirty="0" smtClean="0"/>
              <a:t>()</a:t>
            </a:r>
            <a:r>
              <a:rPr lang="en-US" sz="2800" kern="0" dirty="0" smtClean="0"/>
              <a:t>	</a:t>
            </a:r>
            <a:endParaRPr lang="en-US" sz="2400" kern="0" dirty="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16214"/>
            <a:ext cx="4389120" cy="26306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3" y="1718140"/>
            <a:ext cx="4142232" cy="18934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3109" y="1810227"/>
            <a:ext cx="9906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789 </a:t>
            </a:r>
            <a:r>
              <a:rPr lang="en-US" dirty="0" err="1" smtClean="0"/>
              <a:t>ms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810000" y="2188747"/>
            <a:ext cx="228410" cy="70605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76" y="3611620"/>
            <a:ext cx="4389120" cy="2627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92" y="1742263"/>
            <a:ext cx="4142232" cy="18991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55008" y="1742263"/>
            <a:ext cx="132334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24.058 </a:t>
            </a:r>
            <a:r>
              <a:rPr lang="en-US" dirty="0" err="1" smtClean="0"/>
              <a:t>ms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</p:cNvCxnSpPr>
          <p:nvPr/>
        </p:nvCxnSpPr>
        <p:spPr>
          <a:xfrm flipH="1">
            <a:off x="8153400" y="2111595"/>
            <a:ext cx="163278" cy="3367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52950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Results : Tiled (120x120)</a:t>
            </a: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1744"/>
            <a:ext cx="4489704" cy="4121091"/>
          </a:xfrm>
          <a:prstGeom prst="rect">
            <a:avLst/>
          </a:prstGeom>
        </p:spPr>
      </p:pic>
      <p:pic>
        <p:nvPicPr>
          <p:cNvPr id="23" name="Content Placeholder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4" y="6852557"/>
            <a:ext cx="4562856" cy="3041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899640"/>
            <a:ext cx="4562856" cy="30419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5"/>
          <a:stretch/>
        </p:blipFill>
        <p:spPr>
          <a:xfrm>
            <a:off x="85344" y="3952529"/>
            <a:ext cx="4562856" cy="23561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90" y="211353"/>
            <a:ext cx="136832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4027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Results : Tiled (120x120)</a:t>
            </a: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6852557"/>
            <a:ext cx="4562856" cy="30419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909266"/>
            <a:ext cx="4562856" cy="3041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5"/>
          <a:stretch/>
        </p:blipFill>
        <p:spPr>
          <a:xfrm>
            <a:off x="85344" y="3962155"/>
            <a:ext cx="4562856" cy="2356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41" y="6922697"/>
            <a:ext cx="4562856" cy="3041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3"/>
          <a:stretch/>
        </p:blipFill>
        <p:spPr>
          <a:xfrm>
            <a:off x="4495800" y="3969769"/>
            <a:ext cx="4562856" cy="2383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90667"/>
            <a:ext cx="4562856" cy="30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0849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Results : Tiled (40x40)</a:t>
            </a: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893391"/>
            <a:ext cx="4562856" cy="3041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6887817"/>
            <a:ext cx="4562856" cy="3041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1"/>
          <a:stretch/>
        </p:blipFill>
        <p:spPr>
          <a:xfrm>
            <a:off x="85344" y="3941921"/>
            <a:ext cx="4562856" cy="2373249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84" y="6843666"/>
            <a:ext cx="4562856" cy="304190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1"/>
          <a:stretch/>
        </p:blipFill>
        <p:spPr>
          <a:xfrm>
            <a:off x="4495800" y="3941920"/>
            <a:ext cx="4562856" cy="23653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85495"/>
            <a:ext cx="4562856" cy="30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0214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Results : Tiled MKL </a:t>
            </a:r>
            <a:r>
              <a:rPr lang="en-US" sz="3600" dirty="0" err="1" smtClean="0"/>
              <a:t>ddot</a:t>
            </a:r>
            <a:r>
              <a:rPr lang="en-US" sz="3600" dirty="0" smtClean="0"/>
              <a:t>() (40x40)</a:t>
            </a: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99646"/>
            <a:ext cx="4562856" cy="304190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0"/>
            <a:ext cx="4562856" cy="3041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5"/>
          <a:stretch/>
        </p:blipFill>
        <p:spPr>
          <a:xfrm>
            <a:off x="76200" y="3941550"/>
            <a:ext cx="4562856" cy="23561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70896"/>
            <a:ext cx="4562856" cy="30419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6773645"/>
            <a:ext cx="4562856" cy="3041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8"/>
          <a:stretch/>
        </p:blipFill>
        <p:spPr>
          <a:xfrm>
            <a:off x="4495800" y="3912799"/>
            <a:ext cx="4562856" cy="23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7140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VTune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8600" y="1065195"/>
            <a:ext cx="8636000" cy="4724400"/>
          </a:xfrm>
        </p:spPr>
        <p:txBody>
          <a:bodyPr/>
          <a:lstStyle/>
          <a:p>
            <a:r>
              <a:rPr lang="en-US" sz="2400" dirty="0" smtClean="0"/>
              <a:t>Tiled (40x40)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24400" y="1143000"/>
            <a:ext cx="8636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Symbol" pitchFamily="18" charset="2"/>
              <a:buChar char="·"/>
              <a:defRPr sz="3200" b="0" i="0">
                <a:solidFill>
                  <a:schemeClr val="tx1"/>
                </a:solidFill>
                <a:latin typeface="+mn-lt"/>
                <a:ea typeface="+mn-ea"/>
                <a:cs typeface="Arial Narrow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>
                <a:solidFill>
                  <a:schemeClr val="tx1"/>
                </a:solidFill>
                <a:latin typeface="+mn-lt"/>
                <a:cs typeface="Arial Narrow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·"/>
              <a:defRPr sz="2400" b="0" i="0">
                <a:solidFill>
                  <a:schemeClr val="tx1"/>
                </a:solidFill>
                <a:latin typeface="+mn-lt"/>
                <a:cs typeface="Arial Narrow"/>
              </a:defRPr>
            </a:lvl3pPr>
            <a:lvl4pPr marL="1143000" indent="-1714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tx1"/>
                </a:solidFill>
                <a:latin typeface="+mn-lt"/>
                <a:cs typeface="Arial Narrow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 smtClean="0"/>
              <a:t>Tiled MKL </a:t>
            </a:r>
            <a:r>
              <a:rPr lang="en-US" sz="2400" kern="0" dirty="0" err="1" smtClean="0"/>
              <a:t>ddot</a:t>
            </a:r>
            <a:r>
              <a:rPr lang="en-US" sz="2400" kern="0" dirty="0" smtClean="0"/>
              <a:t>() (40x40)</a:t>
            </a:r>
            <a:r>
              <a:rPr lang="en-US" sz="2800" kern="0" dirty="0" smtClean="0"/>
              <a:t>	</a:t>
            </a:r>
            <a:endParaRPr lang="en-US" sz="2400" kern="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28" y="3611641"/>
            <a:ext cx="4389120" cy="2627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68" y="1446195"/>
            <a:ext cx="4142232" cy="33222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37683" y="2297325"/>
            <a:ext cx="132334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38.092 </a:t>
            </a:r>
            <a:r>
              <a:rPr lang="en-US" dirty="0" err="1" smtClean="0"/>
              <a:t>ms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</p:cNvCxnSpPr>
          <p:nvPr/>
        </p:nvCxnSpPr>
        <p:spPr>
          <a:xfrm flipH="1">
            <a:off x="8036075" y="2666657"/>
            <a:ext cx="163278" cy="3367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3606998"/>
            <a:ext cx="4389120" cy="2632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2" y="1441115"/>
            <a:ext cx="4142232" cy="31245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0" y="1735837"/>
            <a:ext cx="142720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823.983 </a:t>
            </a:r>
            <a:r>
              <a:rPr lang="en-US" dirty="0" err="1" smtClean="0"/>
              <a:t>ms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33800" y="2105169"/>
            <a:ext cx="1" cy="3541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1488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30895" y="1251857"/>
            <a:ext cx="86360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Acknowledgements</a:t>
            </a:r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/>
              <a:t>Hardware evolution</a:t>
            </a:r>
          </a:p>
          <a:p>
            <a:pPr lvl="1"/>
            <a:r>
              <a:rPr lang="en-US" dirty="0"/>
              <a:t>Serial algorithms</a:t>
            </a:r>
            <a:endParaRPr lang="en-US" dirty="0" smtClean="0"/>
          </a:p>
          <a:p>
            <a:r>
              <a:rPr lang="en-US" dirty="0" smtClean="0"/>
              <a:t>Path to sparse</a:t>
            </a:r>
          </a:p>
          <a:p>
            <a:pPr lvl="1"/>
            <a:r>
              <a:rPr lang="en-US" dirty="0"/>
              <a:t>Dense </a:t>
            </a:r>
            <a:r>
              <a:rPr lang="en-US" dirty="0" err="1" smtClean="0"/>
              <a:t>ParLU</a:t>
            </a:r>
            <a:r>
              <a:rPr lang="en-US" dirty="0" smtClean="0"/>
              <a:t> implementation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Performance</a:t>
            </a:r>
          </a:p>
          <a:p>
            <a:r>
              <a:rPr lang="en-US" dirty="0" smtClean="0"/>
              <a:t>Sparse</a:t>
            </a:r>
          </a:p>
          <a:p>
            <a:pPr lvl="1"/>
            <a:r>
              <a:rPr lang="en-US" dirty="0" err="1"/>
              <a:t>PariLU</a:t>
            </a:r>
            <a:r>
              <a:rPr lang="en-US" dirty="0"/>
              <a:t> </a:t>
            </a:r>
            <a:r>
              <a:rPr lang="en-US" dirty="0" smtClean="0"/>
              <a:t>implementation</a:t>
            </a:r>
            <a:endParaRPr lang="en-US" dirty="0"/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Influence on MKL’s </a:t>
            </a:r>
            <a:r>
              <a:rPr lang="en-US" dirty="0" smtClean="0"/>
              <a:t>GMRES</a:t>
            </a:r>
          </a:p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2658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/>
              <a:t>Results : MKL </a:t>
            </a:r>
            <a:r>
              <a:rPr lang="en-US" sz="3600" dirty="0" err="1"/>
              <a:t>dgemv</a:t>
            </a:r>
            <a:r>
              <a:rPr lang="en-US" sz="3600" dirty="0"/>
              <a:t>()</a:t>
            </a:r>
            <a:br>
              <a:rPr lang="en-US" sz="3600" dirty="0"/>
            </a:b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75692"/>
            <a:ext cx="4489704" cy="45874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30" y="6858000"/>
            <a:ext cx="4562856" cy="3041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3"/>
          <a:stretch/>
        </p:blipFill>
        <p:spPr>
          <a:xfrm>
            <a:off x="85344" y="3932757"/>
            <a:ext cx="4562856" cy="238414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937972"/>
            <a:ext cx="4566920" cy="3044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90" y="158646"/>
            <a:ext cx="136832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072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/>
              <a:t>Results : MKL </a:t>
            </a:r>
            <a:r>
              <a:rPr lang="en-US" sz="3600" dirty="0" err="1" smtClean="0"/>
              <a:t>dgemm</a:t>
            </a:r>
            <a:r>
              <a:rPr lang="en-US" sz="3600" dirty="0" smtClean="0"/>
              <a:t>()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09145"/>
            <a:ext cx="4489704" cy="458747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899472"/>
            <a:ext cx="4566920" cy="304482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/>
          <a:stretch/>
        </p:blipFill>
        <p:spPr>
          <a:xfrm>
            <a:off x="81280" y="3944297"/>
            <a:ext cx="4566920" cy="23321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90" y="154257"/>
            <a:ext cx="136832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8837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/>
              <a:t>Results : MKL </a:t>
            </a:r>
            <a:r>
              <a:rPr lang="en-US" sz="3600" dirty="0" err="1" smtClean="0"/>
              <a:t>dgemm</a:t>
            </a:r>
            <a:r>
              <a:rPr lang="en-US" sz="3600" dirty="0" smtClean="0"/>
              <a:t>()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7"/>
          <a:stretch/>
        </p:blipFill>
        <p:spPr>
          <a:xfrm>
            <a:off x="1684366" y="584341"/>
            <a:ext cx="4754991" cy="320681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8"/>
          <a:stretch/>
        </p:blipFill>
        <p:spPr>
          <a:xfrm>
            <a:off x="1703616" y="3711335"/>
            <a:ext cx="4754991" cy="26083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12610" y="1864582"/>
            <a:ext cx="148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71% of peak performance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6357" y="3733406"/>
            <a:ext cx="167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Increasing concurrency: </a:t>
            </a:r>
            <a:endParaRPr lang="en-US" dirty="0"/>
          </a:p>
          <a:p>
            <a:pPr algn="ctr"/>
            <a:r>
              <a:rPr lang="en-US" dirty="0" smtClean="0"/>
              <a:t>2x work </a:t>
            </a:r>
          </a:p>
          <a:p>
            <a:pPr algn="ctr"/>
            <a:r>
              <a:rPr lang="en-US" dirty="0"/>
              <a:t>a</a:t>
            </a:r>
            <a:r>
              <a:rPr lang="en-US" dirty="0" smtClean="0"/>
              <a:t>t</a:t>
            </a:r>
          </a:p>
          <a:p>
            <a:pPr algn="ctr"/>
            <a:r>
              <a:rPr lang="en-US" dirty="0" smtClean="0"/>
              <a:t>~3.37x speed</a:t>
            </a:r>
          </a:p>
          <a:p>
            <a:pPr algn="ctr"/>
            <a:r>
              <a:rPr lang="en-US" dirty="0" smtClean="0"/>
              <a:t>= 40.7% factorization</a:t>
            </a:r>
          </a:p>
          <a:p>
            <a:pPr algn="ctr"/>
            <a:r>
              <a:rPr lang="en-US" dirty="0" smtClean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8030312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54000" y="1390050"/>
            <a:ext cx="8636000" cy="4724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Subtle patterns with significant consequences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sz="2400" dirty="0"/>
              <a:t>A0 : </a:t>
            </a:r>
            <a:r>
              <a:rPr lang="en-US" sz="2400" dirty="0" smtClean="0"/>
              <a:t>  7,373,925 </a:t>
            </a:r>
            <a:r>
              <a:rPr lang="en-US" sz="2400" dirty="0" err="1" smtClean="0"/>
              <a:t>nz</a:t>
            </a:r>
            <a:r>
              <a:rPr lang="en-US" sz="2400" dirty="0"/>
              <a:t>, </a:t>
            </a:r>
            <a:r>
              <a:rPr lang="en-US" sz="2400" dirty="0" smtClean="0"/>
              <a:t>0.0165 % sparse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sz="2400" dirty="0" smtClean="0"/>
              <a:t>A1 :   9,672,325 </a:t>
            </a:r>
            <a:r>
              <a:rPr lang="en-US" sz="2400" dirty="0" err="1" smtClean="0"/>
              <a:t>nz</a:t>
            </a:r>
            <a:r>
              <a:rPr lang="en-US" sz="2400" dirty="0"/>
              <a:t>, </a:t>
            </a:r>
            <a:r>
              <a:rPr lang="en-US" sz="2400" dirty="0" smtClean="0"/>
              <a:t>0.0216 % sparse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sz="2400" dirty="0" smtClean="0"/>
              <a:t>A2 </a:t>
            </a:r>
            <a:r>
              <a:rPr lang="en-US" sz="2400" dirty="0"/>
              <a:t>: </a:t>
            </a:r>
            <a:r>
              <a:rPr lang="en-US" sz="2400" dirty="0" smtClean="0"/>
              <a:t>13,586,425 </a:t>
            </a:r>
            <a:r>
              <a:rPr lang="en-US" sz="2400" dirty="0" err="1" smtClean="0"/>
              <a:t>nz</a:t>
            </a:r>
            <a:r>
              <a:rPr lang="en-US" sz="2400" dirty="0"/>
              <a:t>, </a:t>
            </a:r>
            <a:r>
              <a:rPr lang="en-US" sz="2400" dirty="0" smtClean="0"/>
              <a:t>0.0303 % sparse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sz="2400" dirty="0" smtClean="0"/>
              <a:t>A3 </a:t>
            </a:r>
            <a:r>
              <a:rPr lang="en-US" sz="2400" dirty="0"/>
              <a:t>: </a:t>
            </a:r>
            <a:r>
              <a:rPr lang="en-US" sz="2400" dirty="0" smtClean="0"/>
              <a:t> 17,741,775 </a:t>
            </a:r>
            <a:r>
              <a:rPr lang="en-US" sz="2400" dirty="0" err="1" smtClean="0"/>
              <a:t>nz</a:t>
            </a:r>
            <a:r>
              <a:rPr lang="en-US" sz="2400" dirty="0"/>
              <a:t>, </a:t>
            </a:r>
            <a:r>
              <a:rPr lang="en-US" sz="2400" dirty="0" smtClean="0"/>
              <a:t>0.0396 % sparse</a:t>
            </a:r>
            <a:endParaRPr lang="en-US" sz="2400" dirty="0"/>
          </a:p>
        </p:txBody>
      </p:sp>
      <p:pic>
        <p:nvPicPr>
          <p:cNvPr id="5" name="Picture 5" descr="30p30n_non-dim_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0" y="3439147"/>
            <a:ext cx="3523849" cy="22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/Users/user/Documents/Matrix_examples/30p30n-matrix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r="12855"/>
          <a:stretch/>
        </p:blipFill>
        <p:spPr bwMode="auto">
          <a:xfrm>
            <a:off x="6497869" y="3279609"/>
            <a:ext cx="2436422" cy="25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/Users/user/Documents/Matrix_examples/30p30n-domain-zoom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406" y="3439147"/>
            <a:ext cx="2332923" cy="14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/Users/user/Documents/Matrix_examples/30p30n-domain-zoom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406" y="4878169"/>
            <a:ext cx="2332924" cy="84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76134" y="5764856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211685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2385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Implementation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822" y="1068972"/>
            <a:ext cx="4305578" cy="5224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5" y="1068972"/>
            <a:ext cx="4351542" cy="52246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0990" y="725324"/>
            <a:ext cx="23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Traditional CSR access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70297" y="699640"/>
            <a:ext cx="238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Direct non-zero </a:t>
            </a:r>
            <a:r>
              <a:rPr lang="en-US" dirty="0" smtClean="0"/>
              <a:t>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4210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822" y="1068972"/>
            <a:ext cx="4305578" cy="5224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5" y="1068972"/>
            <a:ext cx="4351542" cy="52246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0990" y="725324"/>
            <a:ext cx="23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Traditional CSR access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0297" y="694585"/>
            <a:ext cx="238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Direct non-zero </a:t>
            </a:r>
            <a:r>
              <a:rPr lang="en-US" dirty="0" smtClean="0"/>
              <a:t>access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5385" y="2040556"/>
            <a:ext cx="2425567" cy="180486"/>
          </a:xfrm>
          <a:prstGeom prst="rect">
            <a:avLst/>
          </a:prstGeom>
          <a:solidFill>
            <a:schemeClr val="accent2">
              <a:alpha val="2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3147" y="1149972"/>
            <a:ext cx="1692899" cy="187940"/>
          </a:xfrm>
          <a:prstGeom prst="rect">
            <a:avLst/>
          </a:prstGeom>
          <a:solidFill>
            <a:schemeClr val="accent3">
              <a:alpha val="2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26928" y="2092716"/>
            <a:ext cx="1712374" cy="209326"/>
          </a:xfrm>
          <a:prstGeom prst="rect">
            <a:avLst/>
          </a:prstGeom>
          <a:solidFill>
            <a:schemeClr val="accent3">
              <a:alpha val="2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3"/>
            <a:endCxn id="11" idx="1"/>
          </p:cNvCxnSpPr>
          <p:nvPr/>
        </p:nvCxnSpPr>
        <p:spPr>
          <a:xfrm flipV="1">
            <a:off x="2800952" y="1243942"/>
            <a:ext cx="1772195" cy="886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12" idx="1"/>
          </p:cNvCxnSpPr>
          <p:nvPr/>
        </p:nvCxnSpPr>
        <p:spPr>
          <a:xfrm>
            <a:off x="2800952" y="2130799"/>
            <a:ext cx="1925976" cy="66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1346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1275773"/>
              </p:ext>
            </p:extLst>
          </p:nvPr>
        </p:nvGraphicFramePr>
        <p:xfrm>
          <a:off x="111862" y="741146"/>
          <a:ext cx="8803538" cy="474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A(0) Preconditioner Generation Time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3033" y="5361305"/>
            <a:ext cx="7824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14     10		27      19		53	40		 51	 33		 57	 36		  47	  37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1862" y="5359312"/>
            <a:ext cx="94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Iterations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446593" y="5592047"/>
                <a:ext cx="6250814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charset="0"/>
                            </a:rPr>
                            <m:t>𝑠𝑡𝑒𝑝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sz="1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+1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sz="1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+1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latin typeface="Cambria Math" charset="0"/>
                        </a:rPr>
                        <m:t> ,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 ,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while</m:t>
                      </m:r>
                      <m:r>
                        <a:rPr lang="en-US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𝑠𝑡𝑒𝑝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𝑡𝑜𝑙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593" y="5592047"/>
                <a:ext cx="6250814" cy="6365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0972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A(0) Residual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96827" y="668252"/>
                <a:ext cx="595034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𝐿𝑈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𝐿𝑈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b="0" i="0" smtClean="0">
                          <a:latin typeface="Cambria Math" charset="0"/>
                        </a:rPr>
                        <m:t> 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if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∉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,  </m:t>
                          </m:r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827" y="668252"/>
                <a:ext cx="5950347" cy="8183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638052"/>
              </p:ext>
            </p:extLst>
          </p:nvPr>
        </p:nvGraphicFramePr>
        <p:xfrm>
          <a:off x="230895" y="1578543"/>
          <a:ext cx="8684504" cy="4695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242268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A(0) Non-linear Residual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84346" y="744481"/>
                <a:ext cx="604979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𝐿𝑈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𝐿𝑈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</m:e>
                      </m:rad>
                      <m:r>
                        <a:rPr lang="en-US">
                          <a:latin typeface="Cambria Math" charset="0"/>
                        </a:rPr>
                        <m:t>,</m:t>
                      </m:r>
                      <m:r>
                        <a:rPr lang="en-US" b="0" i="0" smtClean="0">
                          <a:latin typeface="Cambria Math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if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𝐿𝑈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∉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𝐿𝑈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46" y="744481"/>
                <a:ext cx="6049798" cy="818366"/>
              </a:xfrm>
              <a:prstGeom prst="rect">
                <a:avLst/>
              </a:prstGeom>
              <a:blipFill rotWithShape="0">
                <a:blip r:embed="rId2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24670"/>
              </p:ext>
            </p:extLst>
          </p:nvPr>
        </p:nvGraphicFramePr>
        <p:xfrm>
          <a:off x="230895" y="1562846"/>
          <a:ext cx="8684505" cy="470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1298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A(0) Residual Comparison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42814" y="796387"/>
                <a:ext cx="505837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𝑀𝐾𝐿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mr-I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𝑀𝐾𝐿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mr-I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 , 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814" y="796387"/>
                <a:ext cx="5058372" cy="8183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35556"/>
              </p:ext>
            </p:extLst>
          </p:nvPr>
        </p:nvGraphicFramePr>
        <p:xfrm>
          <a:off x="230893" y="1742170"/>
          <a:ext cx="8684505" cy="4183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4945"/>
                <a:gridCol w="964945"/>
                <a:gridCol w="964945"/>
                <a:gridCol w="964945"/>
                <a:gridCol w="964945"/>
                <a:gridCol w="964945"/>
                <a:gridCol w="964945"/>
                <a:gridCol w="964945"/>
                <a:gridCol w="964945"/>
              </a:tblGrid>
              <a:tr h="26662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Time [s]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iterations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Residual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non-lin residual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L-diff residual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U-diff residual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17521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CPU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MKL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u="none" strike="noStrike">
                          <a:effectLst/>
                        </a:rPr>
                        <a:t>0.854358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2.69E-13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666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1000" u="none" strike="noStrike">
                          <a:effectLst/>
                        </a:rPr>
                        <a:t>0.744124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2.69E-13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1.38E-11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2.46E-13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11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0.486821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2.90E-04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3.00E-01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2.25E-04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1752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>
                          <a:effectLst/>
                        </a:rPr>
                        <a:t>32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MKL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u="none" strike="noStrike">
                          <a:effectLst/>
                        </a:rPr>
                        <a:t>1.307835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2.69E-13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666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u="none" strike="noStrike">
                          <a:effectLst/>
                        </a:rPr>
                        <a:t>0.830351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27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1.16E-11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1.58E-09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6.54E-12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11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u="none" strike="noStrike">
                          <a:effectLst/>
                        </a:rPr>
                        <a:t>0.542718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2.18E-03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5.74E-01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1.12E-03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17521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KNL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>
                          <a:effectLst/>
                        </a:rPr>
                        <a:t>68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MKL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u="none" strike="noStrike" dirty="0">
                          <a:effectLst/>
                        </a:rPr>
                        <a:t>1.594836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2.69E-13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666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1.621562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1.05E-09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2.52E-07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5.85E-10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11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1.161366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7.02E-03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2.23E+00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2.97E-03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1752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cs-CZ" sz="1000" u="none" strike="noStrike">
                          <a:effectLst/>
                        </a:rPr>
                        <a:t>136</a:t>
                      </a:r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MKL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u="none" strike="noStrike">
                          <a:effectLst/>
                        </a:rPr>
                        <a:t>1.722214</a:t>
                      </a:r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2.69E-13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666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u="none" strike="noStrike">
                          <a:effectLst/>
                        </a:rPr>
                        <a:t>1.144376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000" u="none" strike="noStrike">
                          <a:effectLst/>
                        </a:rPr>
                        <a:t>51</a:t>
                      </a:r>
                      <a:endParaRPr lang="uk-UA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1.63E-09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1.89E-07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1.08E-09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11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1.021996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2.93E-03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1.20E+00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9.62E-04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1752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>
                          <a:effectLst/>
                        </a:rPr>
                        <a:t>204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MKL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000" u="none" strike="noStrike">
                          <a:effectLst/>
                        </a:rPr>
                        <a:t>1.828752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2.69E-13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666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1.232995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2.96E-08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4.88E-08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1.13E-09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11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0.783204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u="none" strike="noStrike">
                          <a:effectLst/>
                        </a:rPr>
                        <a:t>36</a:t>
                      </a:r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 dirty="0">
                          <a:effectLst/>
                        </a:rPr>
                        <a:t>1.30E+02</a:t>
                      </a:r>
                      <a:endParaRPr lang="mr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1.62E-02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4.02E+00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7.13E-03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1752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272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MKL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u="none" strike="noStrike">
                          <a:effectLst/>
                        </a:rPr>
                        <a:t>1.861814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2.69E-13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666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0.960091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 dirty="0">
                          <a:effectLst/>
                        </a:rPr>
                        <a:t>7.31E-09</a:t>
                      </a:r>
                      <a:endParaRPr lang="mr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 dirty="0">
                          <a:effectLst/>
                        </a:rPr>
                        <a:t>1.64E-07</a:t>
                      </a:r>
                      <a:endParaRPr lang="mr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 dirty="0">
                          <a:effectLst/>
                        </a:rPr>
                        <a:t>7.14E+02</a:t>
                      </a:r>
                      <a:endParaRPr lang="mr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211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ParILU tol 1e-1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u="none" strike="noStrike">
                          <a:effectLst/>
                        </a:rPr>
                        <a:t>0.766082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37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1.30E+02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1.24E-02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>
                          <a:effectLst/>
                        </a:rPr>
                        <a:t>2.07E+00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u="none" strike="noStrike" dirty="0">
                          <a:effectLst/>
                        </a:rPr>
                        <a:t>3.85E-03</a:t>
                      </a:r>
                      <a:endParaRPr lang="mr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12795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55147" y="1251857"/>
            <a:ext cx="8636000" cy="4724400"/>
          </a:xfr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dirty="0"/>
              <a:t>Trend towards “fatter” nodes</a:t>
            </a:r>
            <a:endParaRPr lang="en-US" dirty="0" smtClean="0"/>
          </a:p>
          <a:p>
            <a:pPr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dirty="0" smtClean="0"/>
              <a:t>Larger subdomains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dirty="0" smtClean="0"/>
              <a:t>Improved preconditioning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dirty="0" smtClean="0"/>
              <a:t>Improved solver path – less GMRES search directions possible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r>
              <a:rPr lang="en-US" dirty="0" smtClean="0"/>
              <a:t>Reduced communication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endParaRPr lang="en-US" dirty="0" smtClean="0"/>
          </a:p>
          <a:p>
            <a:pPr defTabSz="914400">
              <a:lnSpc>
                <a:spcPct val="100000"/>
              </a:lnSpc>
              <a:spcBef>
                <a:spcPts val="0"/>
              </a:spcBef>
              <a:buSzTx/>
              <a:defRPr/>
            </a:pPr>
            <a:endParaRPr lang="en-US" dirty="0"/>
          </a:p>
        </p:txBody>
      </p:sp>
      <p:pic>
        <p:nvPicPr>
          <p:cNvPr id="5" name="Picture 5" descr="30p30n_non-dim_den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0" y="3439147"/>
            <a:ext cx="3523849" cy="22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/Users/user/Documents/Matrix_examples/30p30n-matri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r="12855"/>
          <a:stretch/>
        </p:blipFill>
        <p:spPr bwMode="auto">
          <a:xfrm>
            <a:off x="6497869" y="3279609"/>
            <a:ext cx="2436422" cy="25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/Users/user/Documents/Matrix_examples/30p30n-domain-zoom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406" y="3439147"/>
            <a:ext cx="2332923" cy="14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/Users/user/Documents/Matrix_examples/30p30n-domain-zoom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406" y="4878169"/>
            <a:ext cx="2332924" cy="84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36695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A(0) Maximum Difference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893702"/>
              </p:ext>
            </p:extLst>
          </p:nvPr>
        </p:nvGraphicFramePr>
        <p:xfrm>
          <a:off x="230894" y="1028700"/>
          <a:ext cx="8684508" cy="4800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013"/>
                <a:gridCol w="452388"/>
                <a:gridCol w="1029903"/>
                <a:gridCol w="875899"/>
                <a:gridCol w="2829827"/>
                <a:gridCol w="2543478"/>
              </a:tblGrid>
              <a:tr h="193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iterative tolerance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iterations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max(</a:t>
                      </a:r>
                      <a:r>
                        <a:rPr lang="en-US" sz="1000" u="none" strike="noStrike" dirty="0" err="1">
                          <a:effectLst/>
                        </a:rPr>
                        <a:t>fabs</a:t>
                      </a:r>
                      <a:r>
                        <a:rPr lang="en-US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 err="1">
                          <a:effectLst/>
                        </a:rPr>
                        <a:t>L_diff</a:t>
                      </a:r>
                      <a:r>
                        <a:rPr lang="en-US" sz="1000" u="none" strike="noStrike" dirty="0">
                          <a:effectLst/>
                        </a:rPr>
                        <a:t>))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max(</a:t>
                      </a:r>
                      <a:r>
                        <a:rPr lang="en-US" sz="1000" u="none" strike="noStrike" dirty="0" err="1">
                          <a:effectLst/>
                        </a:rPr>
                        <a:t>fabs</a:t>
                      </a:r>
                      <a:r>
                        <a:rPr lang="en-US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 err="1">
                          <a:effectLst/>
                        </a:rPr>
                        <a:t>U_diff</a:t>
                      </a:r>
                      <a:r>
                        <a:rPr lang="en-US" sz="1000" u="none" strike="noStrike" dirty="0">
                          <a:effectLst/>
                        </a:rPr>
                        <a:t>))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b"/>
                </a:tc>
              </a:tr>
              <a:tr h="38391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CPU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 dirty="0">
                          <a:effectLst/>
                        </a:rPr>
                        <a:t>1.00E-15</a:t>
                      </a:r>
                      <a:endParaRPr lang="mr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>
                          <a:effectLst/>
                        </a:rPr>
                        <a:t>(185838,185144) 5.973139e-12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>
                          <a:effectLst/>
                        </a:rPr>
                        <a:t>(211628,211628) 4.973799e-14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  <a:tr h="3839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 dirty="0">
                          <a:effectLst/>
                        </a:rPr>
                        <a:t>1.00E-01</a:t>
                      </a:r>
                      <a:endParaRPr lang="mr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(147363,145499) 1.004476e-01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</a:rPr>
                        <a:t>(149150,149154) 6.445126e-05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  <a:tr h="3839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32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>
                          <a:effectLst/>
                        </a:rPr>
                        <a:t>1.00E-15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27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(179323,178549) 6.233827e-10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>
                          <a:effectLst/>
                        </a:rPr>
                        <a:t>(179320,179324) 2.319149e-12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  <a:tr h="3839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 dirty="0">
                          <a:effectLst/>
                        </a:rPr>
                        <a:t>1.00E-01</a:t>
                      </a:r>
                      <a:endParaRPr lang="mr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(152533,150869) 1.262095e-01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>
                          <a:effectLst/>
                        </a:rPr>
                        <a:t>(152650,152652) 2.219125e-04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  <a:tr h="38391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KNL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68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>
                          <a:effectLst/>
                        </a:rPr>
                        <a:t>1.00E-15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(171988,171104) 1.015414e-07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>
                          <a:effectLst/>
                        </a:rPr>
                        <a:t>(171990,171994) 2.522851e-10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  <a:tr h="3839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>
                          <a:effectLst/>
                        </a:rPr>
                        <a:t>1.00E-01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(153023,151404) 5.811655e-01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(154245,154246) 7.124502e-04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  <a:tr h="3839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</a:rPr>
                        <a:t>136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>
                          <a:effectLst/>
                        </a:rPr>
                        <a:t>1.00E-15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u="none" strike="noStrike">
                          <a:effectLst/>
                        </a:rPr>
                        <a:t>51</a:t>
                      </a:r>
                      <a:endParaRPr lang="uk-UA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</a:rPr>
                        <a:t>(182228,181549) 5.637994e-08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(182255,182269) 3.218570e-10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  <a:tr h="3839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>
                          <a:effectLst/>
                        </a:rPr>
                        <a:t>1.00E-01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(149693,149684) 3.989369e-01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(155721,155721) 1.463213e-04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  <a:tr h="3839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204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>
                          <a:effectLst/>
                        </a:rPr>
                        <a:t>1.00E-15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57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>
                          <a:effectLst/>
                        </a:rPr>
                        <a:t>(175553,174732) 1.891136e-07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(175550,175553) 1.077921e-09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  <a:tr h="3839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>
                          <a:effectLst/>
                        </a:rPr>
                        <a:t>1.00E-01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>
                          <a:effectLst/>
                        </a:rPr>
                        <a:t>36</a:t>
                      </a:r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</a:rPr>
                        <a:t>(147588,147494) </a:t>
                      </a:r>
                      <a:r>
                        <a:rPr lang="cs-CZ" sz="105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1.209293e+00</a:t>
                      </a:r>
                      <a:endParaRPr lang="cs-CZ" sz="1000" b="1" i="0" u="none" strike="noStrike" dirty="0">
                        <a:solidFill>
                          <a:schemeClr val="accent2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</a:rPr>
                        <a:t>(147490,147492) 1.293222e-03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  <a:tr h="3839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272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>
                          <a:effectLst/>
                        </a:rPr>
                        <a:t>1.00E-15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>
                          <a:effectLst/>
                        </a:rPr>
                        <a:t>(184378,183689) 8.294235e-09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(181805,181808) 2.140380e-10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  <a:tr h="3839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000" u="none" strike="noStrike">
                          <a:effectLst/>
                        </a:rPr>
                        <a:t>1.00E-01</a:t>
                      </a:r>
                      <a:endParaRPr lang="mr-IN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>
                          <a:effectLst/>
                        </a:rPr>
                        <a:t>37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(157223,155784) </a:t>
                      </a:r>
                      <a:r>
                        <a:rPr lang="is-IS" sz="1000" b="1" u="none" strike="noStrike" dirty="0">
                          <a:effectLst/>
                        </a:rPr>
                        <a:t>8.470096e-01</a:t>
                      </a:r>
                      <a:endParaRPr lang="is-I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(157230,157231) 6.903320e-04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304" marR="3304" marT="330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58709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A(0) Maximum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" y="1732544"/>
            <a:ext cx="4793900" cy="3595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r="6817"/>
          <a:stretch/>
        </p:blipFill>
        <p:spPr>
          <a:xfrm>
            <a:off x="4614529" y="1732544"/>
            <a:ext cx="4380614" cy="359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09927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Summary of Sparse A(0) Factorization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109" y="1899516"/>
            <a:ext cx="365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ParILU</a:t>
            </a:r>
            <a:r>
              <a:rPr lang="en-US" dirty="0" smtClean="0"/>
              <a:t> factorization within MAGMA-sparse enables fine-grained parallelism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Residuals indicate the asynchronous execution is stable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Path to coarsening MPI level parallelism from cores to nodes is open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955427"/>
              </p:ext>
            </p:extLst>
          </p:nvPr>
        </p:nvGraphicFramePr>
        <p:xfrm>
          <a:off x="4332538" y="758933"/>
          <a:ext cx="4582860" cy="54204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8477"/>
                <a:gridCol w="856648"/>
                <a:gridCol w="962526"/>
                <a:gridCol w="991403"/>
                <a:gridCol w="993806"/>
              </a:tblGrid>
              <a:tr h="3362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Threads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Time [s]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Speed up vs MKL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</a:tr>
              <a:tr h="17480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CPU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MKL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u="none" strike="noStrike" dirty="0">
                          <a:effectLst/>
                        </a:rPr>
                        <a:t>0.854358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ParILU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tol</a:t>
                      </a:r>
                      <a:r>
                        <a:rPr lang="en-US" sz="1000" u="none" strike="noStrike" dirty="0">
                          <a:effectLst/>
                        </a:rPr>
                        <a:t> 1e-15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000" u="none" strike="noStrike" dirty="0">
                          <a:effectLst/>
                        </a:rPr>
                        <a:t>0.744124</a:t>
                      </a:r>
                      <a:endParaRPr lang="tr-T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1.148139289</a:t>
                      </a: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ParILU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tol</a:t>
                      </a:r>
                      <a:r>
                        <a:rPr lang="en-US" sz="1000" u="none" strike="noStrike" dirty="0">
                          <a:effectLst/>
                        </a:rPr>
                        <a:t> 1e-1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0.486821</a:t>
                      </a:r>
                      <a:endParaRPr lang="it-IT" sz="1000" b="0" i="0" u="none" strike="noStrike" dirty="0">
                        <a:solidFill>
                          <a:schemeClr val="accent3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1.754973594</a:t>
                      </a:r>
                    </a:p>
                  </a:txBody>
                  <a:tcPr marL="6350" marR="6350" marT="6350" marB="0" anchor="ctr"/>
                </a:tc>
              </a:tr>
              <a:tr h="1748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>
                          <a:effectLst/>
                        </a:rPr>
                        <a:t>32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MKL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u="none" strike="noStrike" dirty="0">
                          <a:effectLst/>
                        </a:rPr>
                        <a:t>1.307835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ParILU tol 1e-15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u="none" strike="noStrike" dirty="0">
                          <a:effectLst/>
                        </a:rPr>
                        <a:t>0.830351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1.575038749</a:t>
                      </a: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ParILU tol 1e-1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0.542718</a:t>
                      </a:r>
                      <a:endParaRPr lang="nb-NO" sz="1000" b="0" i="0" u="none" strike="noStrike" dirty="0">
                        <a:solidFill>
                          <a:schemeClr val="accent3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2.409787403</a:t>
                      </a:r>
                    </a:p>
                  </a:txBody>
                  <a:tcPr marL="6350" marR="6350" marT="6350" marB="0" anchor="ctr"/>
                </a:tc>
              </a:tr>
              <a:tr h="17480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KNL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68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MKL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</a:rPr>
                        <a:t>1.594836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ParILU tol 1e-15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effectLst/>
                        </a:rPr>
                        <a:t>1.621562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0.983518361</a:t>
                      </a: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ParILU tol 1e-1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u="none" strike="noStrike" dirty="0">
                          <a:effectLst/>
                        </a:rPr>
                        <a:t>1.161366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1.37324151</a:t>
                      </a:r>
                    </a:p>
                  </a:txBody>
                  <a:tcPr marL="6350" marR="6350" marT="6350" marB="0" anchor="ctr"/>
                </a:tc>
              </a:tr>
              <a:tr h="1748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cs-CZ" sz="1000" u="none" strike="noStrike" dirty="0">
                          <a:effectLst/>
                        </a:rPr>
                        <a:t>136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MKL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</a:rPr>
                        <a:t>1.722214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ParILU tol 1e-15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u="none" strike="noStrike">
                          <a:effectLst/>
                        </a:rPr>
                        <a:t>1.144376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1.504937188</a:t>
                      </a: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ParILU tol 1e-1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>
                          <a:effectLst/>
                        </a:rPr>
                        <a:t>1.021996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1.685147496</a:t>
                      </a:r>
                    </a:p>
                  </a:txBody>
                  <a:tcPr marL="6350" marR="6350" marT="6350" marB="0" anchor="ctr"/>
                </a:tc>
              </a:tr>
              <a:tr h="1748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>
                          <a:effectLst/>
                        </a:rPr>
                        <a:t>204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MKL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1.828752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ParILU tol 1e-15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>
                          <a:effectLst/>
                        </a:rPr>
                        <a:t>1.232995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1.483178764</a:t>
                      </a: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ParILU tol 1e-1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0.783204</a:t>
                      </a:r>
                      <a:endParaRPr lang="is-IS" sz="1000" b="0" i="0" u="none" strike="noStrike" dirty="0">
                        <a:solidFill>
                          <a:schemeClr val="accent3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2.334962538</a:t>
                      </a:r>
                    </a:p>
                  </a:txBody>
                  <a:tcPr marL="6350" marR="6350" marT="6350" marB="0" anchor="ctr"/>
                </a:tc>
              </a:tr>
              <a:tr h="1748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>
                          <a:effectLst/>
                        </a:rPr>
                        <a:t>272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MKL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u="none" strike="noStrike">
                          <a:effectLst/>
                        </a:rPr>
                        <a:t>1.861814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ParILU tol 1e-15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u="none" strike="noStrike">
                          <a:effectLst/>
                        </a:rPr>
                        <a:t>0.960091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1.939205763</a:t>
                      </a:r>
                    </a:p>
                  </a:txBody>
                  <a:tcPr marL="6350" marR="6350" marT="6350" marB="0" anchor="ctr"/>
                </a:tc>
              </a:tr>
              <a:tr h="336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ParILU tol 1e-1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0.766082</a:t>
                      </a:r>
                      <a:endParaRPr lang="nb-NO" sz="1000" b="0" i="0" u="none" strike="noStrike" dirty="0">
                        <a:solidFill>
                          <a:schemeClr val="accent3"/>
                        </a:solidFill>
                        <a:effectLst/>
                        <a:latin typeface="Calibri" charset="0"/>
                      </a:endParaRPr>
                    </a:p>
                  </a:txBody>
                  <a:tcPr marL="5033" marR="5033" marT="50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2.430306416</a:t>
                      </a: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64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on MKL’s GMRES A(0)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9138210"/>
              </p:ext>
            </p:extLst>
          </p:nvPr>
        </p:nvGraphicFramePr>
        <p:xfrm>
          <a:off x="230895" y="3142153"/>
          <a:ext cx="8661400" cy="3206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223967"/>
              </p:ext>
            </p:extLst>
          </p:nvPr>
        </p:nvGraphicFramePr>
        <p:xfrm>
          <a:off x="230895" y="574866"/>
          <a:ext cx="8659368" cy="286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549456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on MKL’s GMRES A(1)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72334"/>
              </p:ext>
            </p:extLst>
          </p:nvPr>
        </p:nvGraphicFramePr>
        <p:xfrm>
          <a:off x="221270" y="3157084"/>
          <a:ext cx="8659368" cy="3209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288473"/>
              </p:ext>
            </p:extLst>
          </p:nvPr>
        </p:nvGraphicFramePr>
        <p:xfrm>
          <a:off x="221270" y="574866"/>
          <a:ext cx="8659368" cy="286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6782480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on MKL’s GMRES A(2)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6540438"/>
              </p:ext>
            </p:extLst>
          </p:nvPr>
        </p:nvGraphicFramePr>
        <p:xfrm>
          <a:off x="217511" y="3139024"/>
          <a:ext cx="8659368" cy="3209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975940"/>
              </p:ext>
            </p:extLst>
          </p:nvPr>
        </p:nvGraphicFramePr>
        <p:xfrm>
          <a:off x="217511" y="574866"/>
          <a:ext cx="8659368" cy="286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6250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on MKL’s GMRES A(3)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489645"/>
              </p:ext>
            </p:extLst>
          </p:nvPr>
        </p:nvGraphicFramePr>
        <p:xfrm>
          <a:off x="217511" y="3139024"/>
          <a:ext cx="8659368" cy="3209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532155"/>
              </p:ext>
            </p:extLst>
          </p:nvPr>
        </p:nvGraphicFramePr>
        <p:xfrm>
          <a:off x="217511" y="574866"/>
          <a:ext cx="8659368" cy="286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394555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5460534"/>
              </p:ext>
            </p:extLst>
          </p:nvPr>
        </p:nvGraphicFramePr>
        <p:xfrm>
          <a:off x="183642" y="612496"/>
          <a:ext cx="438912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637642"/>
              </p:ext>
            </p:extLst>
          </p:nvPr>
        </p:nvGraphicFramePr>
        <p:xfrm>
          <a:off x="4572762" y="602298"/>
          <a:ext cx="438912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9341877"/>
              </p:ext>
            </p:extLst>
          </p:nvPr>
        </p:nvGraphicFramePr>
        <p:xfrm>
          <a:off x="182880" y="3457334"/>
          <a:ext cx="438912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on MKL’s GMRES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90811" y="1630875"/>
            <a:ext cx="2281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32:  1,  355, 49.5s</a:t>
            </a:r>
          </a:p>
          <a:p>
            <a:r>
              <a:rPr lang="en-US" dirty="0"/>
              <a:t>272: </a:t>
            </a:r>
            <a:r>
              <a:rPr lang="en-US" dirty="0" smtClean="0"/>
              <a:t> 1</a:t>
            </a:r>
            <a:r>
              <a:rPr lang="en-US" dirty="0"/>
              <a:t>, </a:t>
            </a:r>
            <a:r>
              <a:rPr lang="en-US" dirty="0" smtClean="0"/>
              <a:t>429, 114.0s 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7649" y="1104810"/>
            <a:ext cx="231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32:  3, 208,  22.2s</a:t>
            </a:r>
          </a:p>
          <a:p>
            <a:r>
              <a:rPr lang="en-US" dirty="0"/>
              <a:t>272: </a:t>
            </a:r>
            <a:r>
              <a:rPr lang="en-US" dirty="0" smtClean="0"/>
              <a:t> 9, 241,  51.2s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90050" y="3939449"/>
            <a:ext cx="228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32:  3, 158, 16.6s</a:t>
            </a:r>
          </a:p>
          <a:p>
            <a:r>
              <a:rPr lang="en-US" dirty="0"/>
              <a:t>272: </a:t>
            </a:r>
            <a:r>
              <a:rPr lang="en-US" dirty="0" smtClean="0"/>
              <a:t> 1</a:t>
            </a:r>
            <a:r>
              <a:rPr lang="en-US" dirty="0"/>
              <a:t>, </a:t>
            </a:r>
            <a:r>
              <a:rPr lang="en-US" dirty="0" smtClean="0"/>
              <a:t>331, 95.6s 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47650" y="3958700"/>
            <a:ext cx="231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32:  3,  100,  10.7s</a:t>
            </a:r>
          </a:p>
          <a:p>
            <a:r>
              <a:rPr lang="en-US" dirty="0"/>
              <a:t>272: </a:t>
            </a:r>
            <a:r>
              <a:rPr lang="en-US" dirty="0" smtClean="0"/>
              <a:t> 9,  119,  29.7s  </a:t>
            </a:r>
            <a:endParaRPr lang="en-US" dirty="0"/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69779"/>
              </p:ext>
            </p:extLst>
          </p:nvPr>
        </p:nvGraphicFramePr>
        <p:xfrm>
          <a:off x="4572762" y="3457334"/>
          <a:ext cx="438912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566683" y="6361408"/>
            <a:ext cx="5728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Threads: </a:t>
            </a:r>
            <a:r>
              <a:rPr lang="en-US" sz="1600" dirty="0" err="1" smtClean="0"/>
              <a:t>PariLU</a:t>
            </a:r>
            <a:r>
              <a:rPr lang="en-US" sz="1600" dirty="0" smtClean="0"/>
              <a:t> iterations, GMRES Search Directions, Total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590606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Influence </a:t>
            </a:r>
            <a:r>
              <a:rPr lang="en-US" dirty="0"/>
              <a:t>on MKL’s GMRES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198216"/>
              </p:ext>
            </p:extLst>
          </p:nvPr>
        </p:nvGraphicFramePr>
        <p:xfrm>
          <a:off x="230895" y="696002"/>
          <a:ext cx="4388735" cy="2691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316115"/>
              </p:ext>
            </p:extLst>
          </p:nvPr>
        </p:nvGraphicFramePr>
        <p:xfrm>
          <a:off x="4572000" y="696003"/>
          <a:ext cx="4341867" cy="270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450399"/>
              </p:ext>
            </p:extLst>
          </p:nvPr>
        </p:nvGraphicFramePr>
        <p:xfrm>
          <a:off x="230895" y="3436937"/>
          <a:ext cx="4388735" cy="2855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2657288"/>
              </p:ext>
            </p:extLst>
          </p:nvPr>
        </p:nvGraphicFramePr>
        <p:xfrm>
          <a:off x="4570467" y="3449777"/>
          <a:ext cx="4343400" cy="2842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04988" y="6303124"/>
                <a:ext cx="5558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(DA)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:=</m:t>
                    </m:r>
                    <m:r>
                      <a:rPr lang="en-US" i="1">
                        <a:latin typeface="Cambria Math" charset="0"/>
                      </a:rPr>
                      <m:t>𝐷𝐴𝑥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𝐷𝑏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 smtClean="0"/>
                  <a:t>(DAD)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:=</m:t>
                    </m:r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𝐷𝑏</m:t>
                    </m:r>
                    <m:r>
                      <a:rPr lang="en-US" i="1">
                        <a:latin typeface="Cambria Math" charset="0"/>
                      </a:rPr>
                      <m:t> ; 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𝐷𝑦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88" y="6303124"/>
                <a:ext cx="555889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77"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28265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</a:t>
            </a:r>
            <a:r>
              <a:rPr lang="en-US" dirty="0" err="1" smtClean="0"/>
              <a:t>PariLU</a:t>
            </a:r>
            <a:r>
              <a:rPr lang="en-US" dirty="0" smtClean="0"/>
              <a:t> factorization’s </a:t>
            </a:r>
            <a:br>
              <a:rPr lang="en-US" dirty="0" smtClean="0"/>
            </a:br>
            <a:r>
              <a:rPr lang="en-US" dirty="0" smtClean="0"/>
              <a:t>influence </a:t>
            </a:r>
            <a:r>
              <a:rPr lang="en-US" dirty="0"/>
              <a:t>on </a:t>
            </a:r>
            <a:r>
              <a:rPr lang="en-US" dirty="0" smtClean="0"/>
              <a:t>MKL’s </a:t>
            </a:r>
            <a:r>
              <a:rPr lang="en-US" dirty="0"/>
              <a:t>GMRES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Neither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mr-I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𝐿𝑈</m:t>
                        </m:r>
                      </m:e>
                    </m:d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𝐿𝑈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predict the effectiveness of LU as a preconditioner for GMRES </a:t>
                </a:r>
              </a:p>
              <a:p>
                <a:r>
                  <a:rPr lang="en-US" dirty="0" smtClean="0"/>
                  <a:t>Is it necessary to evaluate the eigenvalues or condition number of the preconditioned A matrix?  </a:t>
                </a:r>
              </a:p>
              <a:p>
                <a:r>
                  <a:rPr lang="en-US" dirty="0" smtClean="0"/>
                  <a:t>MKL’s GMRES does not appear to scale with processor </a:t>
                </a:r>
                <a:r>
                  <a:rPr lang="en-US" dirty="0" smtClean="0"/>
                  <a:t>threads</a:t>
                </a:r>
              </a:p>
              <a:p>
                <a:r>
                  <a:rPr lang="en-US" dirty="0" smtClean="0"/>
                  <a:t>Not scaling this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𝐴𝑥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yields best results</a:t>
                </a:r>
              </a:p>
              <a:p>
                <a:pPr lvl="1"/>
                <a:r>
                  <a:rPr lang="en-US" dirty="0" smtClean="0"/>
                  <a:t>Investigate scaling by column norms? Application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𝐴𝐷𝑦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 ; 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𝐷𝑦</m:t>
                    </m:r>
                  </m:oMath>
                </a14:m>
                <a:r>
                  <a:rPr lang="en-US" dirty="0" smtClean="0"/>
                  <a:t>?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0">
                <a:blip r:embed="rId2"/>
                <a:stretch>
                  <a:fillRect l="-1342" t="-2581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9170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alibri" charset="0"/>
                <a:cs typeface="Times New Roman" charset="0"/>
              </a:rPr>
              <a:t>30p30n Multi-element Airfoil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5" descr="30p30n_non-dim_den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32580"/>
            <a:ext cx="6400800" cy="414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0894" y="5238987"/>
            <a:ext cx="88369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Non-dimensional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density contours around a 30p30n multi-component airfoil at Mach 0.2, angle of attack 16 degrees, and Re = 9.0x10^6 (based on the </a:t>
            </a: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mean </a:t>
            </a:r>
            <a: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cord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length</a:t>
            </a: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).</a:t>
            </a: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5112" y="6316788"/>
            <a:ext cx="676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ea typeface="Calibri" charset="0"/>
                <a:cs typeface="Times New Roman" charset="0"/>
              </a:rPr>
              <a:t>Second Workshop on Benchmark problems for Airframe Noise Computations (BANC-II), 2012, https://</a:t>
            </a:r>
            <a:r>
              <a:rPr lang="en-US" sz="1200" dirty="0" err="1">
                <a:ea typeface="Calibri" charset="0"/>
                <a:cs typeface="Times New Roman" charset="0"/>
              </a:rPr>
              <a:t>info.aiaa.org</a:t>
            </a:r>
            <a:r>
              <a:rPr lang="en-US" sz="1200" dirty="0">
                <a:ea typeface="Calibri" charset="0"/>
                <a:cs typeface="Times New Roman" charset="0"/>
              </a:rPr>
              <a:t>/tac/ASG/FDTC/DG/</a:t>
            </a:r>
            <a:r>
              <a:rPr lang="en-US" sz="1200" dirty="0" err="1">
                <a:ea typeface="Calibri" charset="0"/>
                <a:cs typeface="Times New Roman" charset="0"/>
              </a:rPr>
              <a:t>BECAN_files</a:t>
            </a:r>
            <a:r>
              <a:rPr lang="en-US" sz="1200" dirty="0">
                <a:ea typeface="Calibri" charset="0"/>
                <a:cs typeface="Times New Roman" charset="0"/>
              </a:rPr>
              <a:t>_/</a:t>
            </a:r>
            <a:r>
              <a:rPr lang="en-US" sz="1200" dirty="0" err="1">
                <a:ea typeface="Calibri" charset="0"/>
                <a:cs typeface="Times New Roman" charset="0"/>
              </a:rPr>
              <a:t>BANCII.htm</a:t>
            </a:r>
            <a:r>
              <a:rPr lang="en-US" sz="12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5852656"/>
            <a:ext cx="874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ea typeface="Calibri" charset="0"/>
                <a:cs typeface="Times New Roman" charset="0"/>
              </a:rPr>
              <a:t>Glasby, R., Erwin, J., </a:t>
            </a:r>
            <a:r>
              <a:rPr lang="en-US" sz="1200" dirty="0" err="1">
                <a:ea typeface="Calibri" charset="0"/>
                <a:cs typeface="Times New Roman" charset="0"/>
              </a:rPr>
              <a:t>Stefanski</a:t>
            </a:r>
            <a:r>
              <a:rPr lang="en-US" sz="1200" dirty="0">
                <a:ea typeface="Calibri" charset="0"/>
                <a:cs typeface="Times New Roman" charset="0"/>
              </a:rPr>
              <a:t>, D., </a:t>
            </a:r>
            <a:r>
              <a:rPr lang="en-US" sz="1200" dirty="0" err="1">
                <a:ea typeface="Calibri" charset="0"/>
                <a:cs typeface="Times New Roman" charset="0"/>
              </a:rPr>
              <a:t>Allmaras</a:t>
            </a:r>
            <a:r>
              <a:rPr lang="en-US" sz="1200" dirty="0">
                <a:ea typeface="Calibri" charset="0"/>
                <a:cs typeface="Times New Roman" charset="0"/>
              </a:rPr>
              <a:t>, S., Galbraith, M., Anderson, W., and Nichols, R., "Introduction to COFFE: The Next-Generation HPCMP CREATETM-AV CFD Solver," AIAA: 54th Aerospace Sciences Meeting, 2016, AIAA 2016-0567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90378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54000" y="981307"/>
            <a:ext cx="8636000" cy="5034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Software</a:t>
            </a:r>
          </a:p>
          <a:p>
            <a:r>
              <a:rPr lang="en-US" dirty="0" smtClean="0"/>
              <a:t>Thread </a:t>
            </a:r>
            <a:r>
              <a:rPr lang="en-US" dirty="0" smtClean="0"/>
              <a:t>parallel Tri-solver</a:t>
            </a:r>
          </a:p>
          <a:p>
            <a:r>
              <a:rPr lang="en-US" dirty="0" smtClean="0"/>
              <a:t>Thread parallel GMRES</a:t>
            </a:r>
          </a:p>
          <a:p>
            <a:r>
              <a:rPr lang="en-US" dirty="0" smtClean="0"/>
              <a:t>Block Compressed Storage </a:t>
            </a:r>
            <a:r>
              <a:rPr lang="en-US" dirty="0" err="1" smtClean="0"/>
              <a:t>PariLU</a:t>
            </a:r>
            <a:endParaRPr lang="en-US" dirty="0" smtClean="0"/>
          </a:p>
          <a:p>
            <a:r>
              <a:rPr lang="en-US" dirty="0" smtClean="0"/>
              <a:t>Strength of Connection (Lines) based fill</a:t>
            </a:r>
          </a:p>
          <a:p>
            <a:r>
              <a:rPr lang="en-US" dirty="0" smtClean="0"/>
              <a:t>Efficient </a:t>
            </a:r>
            <a:r>
              <a:rPr lang="en-US" dirty="0"/>
              <a:t>metric </a:t>
            </a:r>
            <a:r>
              <a:rPr lang="en-US" dirty="0" smtClean="0"/>
              <a:t>preconditioning </a:t>
            </a:r>
            <a:r>
              <a:rPr lang="en-US" dirty="0" smtClean="0"/>
              <a:t>effectiveness</a:t>
            </a:r>
          </a:p>
          <a:p>
            <a:r>
              <a:rPr lang="en-US" dirty="0" smtClean="0"/>
              <a:t>Boundary Element Method Applications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Hardware</a:t>
            </a:r>
            <a:endParaRPr lang="en-US" dirty="0"/>
          </a:p>
          <a:p>
            <a:r>
              <a:rPr lang="en-US" dirty="0" smtClean="0"/>
              <a:t>Sky Lake Processor</a:t>
            </a:r>
          </a:p>
          <a:p>
            <a:r>
              <a:rPr lang="en-US" dirty="0" smtClean="0"/>
              <a:t>KNL Leverage Boot</a:t>
            </a:r>
          </a:p>
          <a:p>
            <a:r>
              <a:rPr lang="en-US" dirty="0" smtClean="0"/>
              <a:t>Knights Hill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4884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for your considerate attention.</a:t>
            </a:r>
          </a:p>
          <a:p>
            <a:endParaRPr lang="en-US" dirty="0"/>
          </a:p>
          <a:p>
            <a:r>
              <a:rPr lang="en-US" dirty="0" smtClean="0"/>
              <a:t>Any thoughts, questions, or comments?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5" descr="30p30n_non-dim_den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0" y="3439147"/>
            <a:ext cx="3523849" cy="22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/Users/user/Documents/Matrix_examples/30p30n-matri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r="12855"/>
          <a:stretch/>
        </p:blipFill>
        <p:spPr bwMode="auto">
          <a:xfrm>
            <a:off x="6497869" y="3279609"/>
            <a:ext cx="2436422" cy="25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/Users/user/Documents/Matrix_examples/30p30n-domain-zoom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406" y="3439147"/>
            <a:ext cx="2332923" cy="14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/Users/user/Documents/Matrix_examples/30p30n-domain-zoom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406" y="4878169"/>
            <a:ext cx="2332924" cy="84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on MKL’s GMRES A(0)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30895" y="3142153"/>
          <a:ext cx="8661400" cy="3206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230894" y="577517"/>
          <a:ext cx="8661401" cy="286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3257605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on MKL’s GMRES A(1)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237283" y="577515"/>
          <a:ext cx="8659368" cy="286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221270" y="3157084"/>
          <a:ext cx="8659368" cy="3209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83165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on MKL’s GMRES A(2)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227136" y="565241"/>
          <a:ext cx="8659368" cy="286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17511" y="3139024"/>
          <a:ext cx="8659368" cy="3209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6370432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on MKL’s GMRES A(3)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227136" y="555616"/>
          <a:ext cx="8659368" cy="2862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17511" y="3139024"/>
          <a:ext cx="8659368" cy="3209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3310949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2436345"/>
              </p:ext>
            </p:extLst>
          </p:nvPr>
        </p:nvGraphicFramePr>
        <p:xfrm>
          <a:off x="4572000" y="3533193"/>
          <a:ext cx="438912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on MKL’s GMRES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82880" y="660058"/>
          <a:ext cx="438912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4572000" y="660058"/>
          <a:ext cx="438912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182880" y="3533193"/>
          <a:ext cx="438912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90811" y="1630875"/>
            <a:ext cx="2281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32:  1,  355, 49.5s</a:t>
            </a:r>
          </a:p>
          <a:p>
            <a:r>
              <a:rPr lang="en-US" dirty="0"/>
              <a:t>272: </a:t>
            </a:r>
            <a:r>
              <a:rPr lang="en-US" dirty="0" smtClean="0"/>
              <a:t> 1</a:t>
            </a:r>
            <a:r>
              <a:rPr lang="en-US" dirty="0"/>
              <a:t>, </a:t>
            </a:r>
            <a:r>
              <a:rPr lang="en-US" dirty="0" smtClean="0"/>
              <a:t>429, 114.0s 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8411" y="1630875"/>
            <a:ext cx="231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32:  3, 208,  22.2s</a:t>
            </a:r>
          </a:p>
          <a:p>
            <a:r>
              <a:rPr lang="en-US" dirty="0"/>
              <a:t>272: </a:t>
            </a:r>
            <a:r>
              <a:rPr lang="en-US" dirty="0" smtClean="0"/>
              <a:t> 9, 241,  51.2s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90812" y="4410971"/>
            <a:ext cx="228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32:  3, 158, 16.6s</a:t>
            </a:r>
          </a:p>
          <a:p>
            <a:r>
              <a:rPr lang="en-US" dirty="0"/>
              <a:t>272: </a:t>
            </a:r>
            <a:r>
              <a:rPr lang="en-US" dirty="0" smtClean="0"/>
              <a:t> 1</a:t>
            </a:r>
            <a:r>
              <a:rPr lang="en-US" dirty="0"/>
              <a:t>, </a:t>
            </a:r>
            <a:r>
              <a:rPr lang="en-US" dirty="0" smtClean="0"/>
              <a:t>331, 95.6s 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48412" y="4410971"/>
            <a:ext cx="231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32:  3,  100,  10.7s</a:t>
            </a:r>
          </a:p>
          <a:p>
            <a:r>
              <a:rPr lang="en-US" dirty="0"/>
              <a:t>272: </a:t>
            </a:r>
            <a:r>
              <a:rPr lang="en-US" dirty="0" smtClean="0"/>
              <a:t> 9,  119,  29.7s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292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charset="0"/>
                <a:cs typeface="Times New Roman" charset="0"/>
              </a:rPr>
              <a:t>30p30n Multi-element Airfoil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 descr="/Users/user/Documents/Matrix_examples/30p30n-domain-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144666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32656" y="5638800"/>
            <a:ext cx="4267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Mesh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of the entire 30p30n simulation domain.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876800" y="-355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3" name="Picture 2" descr="/Users/user/Documents/Matrix_examples/30p30n-domain-zoom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69" y="1446660"/>
            <a:ext cx="4085920" cy="24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684406" y="3852863"/>
            <a:ext cx="41572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Zoom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 of </a:t>
            </a: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30p30n simulation domain.</a:t>
            </a: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2" name="Picture 3" descr="/Users/user/Documents/Matrix_examples/30p30n-domain-zoom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37" y="4239529"/>
            <a:ext cx="4085920" cy="1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708622" y="5713860"/>
            <a:ext cx="41088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Zoom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 of 30p30n simulation domain.</a:t>
            </a:r>
          </a:p>
        </p:txBody>
      </p:sp>
    </p:spTree>
    <p:extLst>
      <p:ext uri="{BB962C8B-B14F-4D97-AF65-F5344CB8AC3E}">
        <p14:creationId xmlns:p14="http://schemas.microsoft.com/office/powerpoint/2010/main" val="88325360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charset="0"/>
                <a:cs typeface="Times New Roman" charset="0"/>
              </a:rPr>
              <a:t>30p30n Multi-element Airfoil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0BDFE-C3D2-3943-9943-BCEE285AFEA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4" descr="/Users/user/Documents/Matrix_examples/30p30n-matri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r="12855"/>
          <a:stretch/>
        </p:blipFill>
        <p:spPr bwMode="auto">
          <a:xfrm>
            <a:off x="231056" y="1117091"/>
            <a:ext cx="4572000" cy="484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66604" y="5882733"/>
            <a:ext cx="33650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Sparsity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plot of 30p30n matrix</a:t>
            </a:r>
            <a:r>
              <a:rPr kumimoji="0" lang="x-none" altLang="x-non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.</a:t>
            </a:r>
            <a:r>
              <a:rPr lang="en-US" altLang="x-none" dirty="0">
                <a:latin typeface="Arial" charset="0"/>
              </a:rPr>
              <a:t> </a:t>
            </a: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54228" y="917397"/>
                <a:ext cx="3810000" cy="5348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Linearization of steady-state solution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Reverse </a:t>
                </a:r>
                <a:r>
                  <a:rPr lang="en-US" dirty="0" err="1" smtClean="0"/>
                  <a:t>Cuthil</a:t>
                </a:r>
                <a:r>
                  <a:rPr lang="en-US" dirty="0" smtClean="0"/>
                  <a:t>-McKee ordering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211,685 </a:t>
                </a:r>
                <a:r>
                  <a:rPr lang="en-US" dirty="0"/>
                  <a:t>rows and </a:t>
                </a:r>
                <a:r>
                  <a:rPr lang="en-US" dirty="0" smtClean="0"/>
                  <a:t>columns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7,373,925 </a:t>
                </a:r>
                <a:r>
                  <a:rPr lang="en-US" dirty="0"/>
                  <a:t>non-zero </a:t>
                </a:r>
                <a:r>
                  <a:rPr lang="en-US" dirty="0" smtClean="0"/>
                  <a:t>entries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Compressed Sparse Row storage 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 smtClean="0"/>
                  <a:t>56.26 </a:t>
                </a:r>
                <a:r>
                  <a:rPr lang="en-US" dirty="0"/>
                  <a:t>M</a:t>
                </a:r>
                <a:r>
                  <a:rPr lang="en-US" dirty="0" smtClean="0"/>
                  <a:t>B of values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 smtClean="0"/>
                  <a:t>28.94 MB of CSR overheard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 smtClean="0"/>
                  <a:t>85.20 MB Total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C</a:t>
                </a:r>
                <a:r>
                  <a:rPr lang="en-US" dirty="0" smtClean="0"/>
                  <a:t>ondition </a:t>
                </a:r>
                <a:r>
                  <a:rPr lang="en-US" dirty="0"/>
                  <a:t>number </a:t>
                </a:r>
                <a:r>
                  <a:rPr lang="en-US" dirty="0" smtClean="0"/>
                  <a:t>estimated </a:t>
                </a:r>
                <a:r>
                  <a:rPr lang="en-US" dirty="0"/>
                  <a:t>to be </a:t>
                </a:r>
                <a:r>
                  <a:rPr lang="en-US" dirty="0" smtClean="0"/>
                  <a:t>3.6963E+15 with </a:t>
                </a:r>
                <a:r>
                  <a:rPr lang="en-US" dirty="0" err="1"/>
                  <a:t>condest</a:t>
                </a:r>
                <a:r>
                  <a:rPr lang="en-US" dirty="0"/>
                  <a:t>() within MATLAB R2016b</a:t>
                </a:r>
                <a:r>
                  <a:rPr lang="en-US" dirty="0" smtClean="0"/>
                  <a:t>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 smtClean="0"/>
                  <a:t> 1.308043E+04 (Frobenius)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𝑡𝑟𝑖𝑙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𝑡𝑟𝑖𝑢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=2.318742</m:t>
                    </m:r>
                  </m:oMath>
                </a14:m>
                <a:r>
                  <a:rPr lang="en-US" dirty="0" smtClean="0"/>
                  <a:t>E+04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228" y="917397"/>
                <a:ext cx="3810000" cy="5348965"/>
              </a:xfrm>
              <a:prstGeom prst="rect">
                <a:avLst/>
              </a:prstGeom>
              <a:blipFill rotWithShape="0">
                <a:blip r:embed="rId4"/>
                <a:stretch>
                  <a:fillRect l="-1120" t="-569" r="-1440" b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43839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(I)LU Factorization</a:t>
            </a: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06884" name="Rectangle 4"/>
          <p:cNvSpPr>
            <a:spLocks noGrp="1" noChangeArrowheads="1"/>
          </p:cNvSpPr>
          <p:nvPr>
            <p:ph sz="quarter" idx="11"/>
          </p:nvPr>
        </p:nvSpPr>
        <p:spPr>
          <a:xfrm>
            <a:off x="228600" y="1143000"/>
            <a:ext cx="8636000" cy="5105400"/>
          </a:xfrm>
        </p:spPr>
        <p:txBody>
          <a:bodyPr>
            <a:noAutofit/>
          </a:bodyPr>
          <a:lstStyle/>
          <a:p>
            <a:pPr marL="287338" indent="-287338"/>
            <a:r>
              <a:rPr lang="en-US" sz="2400" dirty="0" smtClean="0"/>
              <a:t>Preconditioner for poorly conditioned matrices</a:t>
            </a:r>
          </a:p>
          <a:p>
            <a:pPr marL="630238" lvl="1" indent="-287338"/>
            <a:r>
              <a:rPr lang="en-US" sz="2000" dirty="0" smtClean="0"/>
              <a:t>Sparse matrices (volume)</a:t>
            </a:r>
          </a:p>
          <a:p>
            <a:pPr marL="630238" lvl="1" indent="-287338"/>
            <a:r>
              <a:rPr lang="en-US" sz="2000" dirty="0" smtClean="0"/>
              <a:t>Dense matrices (surfaces of some implementations)</a:t>
            </a:r>
            <a:endParaRPr lang="en-US" sz="2000" dirty="0"/>
          </a:p>
          <a:p>
            <a:pPr marL="287338" indent="-287338"/>
            <a:r>
              <a:rPr lang="en-US" sz="2400" dirty="0"/>
              <a:t>Gaussian </a:t>
            </a:r>
            <a:r>
              <a:rPr lang="en-US" sz="2400" dirty="0" smtClean="0"/>
              <a:t>Elimination</a:t>
            </a:r>
          </a:p>
          <a:p>
            <a:pPr marL="630238" lvl="1" indent="-287338"/>
            <a:r>
              <a:rPr lang="en-US" dirty="0"/>
              <a:t>Serial algorithm</a:t>
            </a:r>
          </a:p>
          <a:p>
            <a:pPr marL="630238" lvl="1" indent="-287338"/>
            <a:r>
              <a:rPr lang="en-US" dirty="0"/>
              <a:t>Arithmetic intensity 0.083 </a:t>
            </a:r>
            <a:r>
              <a:rPr lang="en-US" dirty="0" smtClean="0"/>
              <a:t>flops/byte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95987"/>
            <a:ext cx="5689600" cy="2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6536937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www.cc.gatech.edu</a:t>
            </a:r>
            <a:r>
              <a:rPr lang="en-US" sz="1200" dirty="0"/>
              <a:t>/~</a:t>
            </a:r>
            <a:r>
              <a:rPr lang="en-US" sz="1200" dirty="0" err="1" smtClean="0"/>
              <a:t>echow</a:t>
            </a:r>
            <a:r>
              <a:rPr lang="en-US" sz="1200" dirty="0" smtClean="0"/>
              <a:t>/pubs/</a:t>
            </a:r>
            <a:r>
              <a:rPr lang="en-US" sz="1200" dirty="0" err="1" smtClean="0"/>
              <a:t>parilu-sisc.pdf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596328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76200"/>
            <a:ext cx="8636000" cy="685800"/>
          </a:xfrm>
        </p:spPr>
        <p:txBody>
          <a:bodyPr>
            <a:noAutofit/>
          </a:bodyPr>
          <a:lstStyle/>
          <a:p>
            <a:r>
              <a:rPr lang="en-US" sz="3600" dirty="0"/>
              <a:t>Chow and Patel 2015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2000" b="0" dirty="0"/>
              <a:t>FINE-GRAINED PARALLEL INCOMPLETE LU FACTORIZATION</a:t>
            </a:r>
            <a:endParaRPr lang="en-US" sz="3600" b="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E4063-210C-4B36-A2E9-03B1CDD0571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06884" name="Rectangle 4"/>
          <p:cNvSpPr>
            <a:spLocks noGrp="1" noChangeArrowheads="1"/>
          </p:cNvSpPr>
          <p:nvPr>
            <p:ph sz="quarter" idx="11"/>
          </p:nvPr>
        </p:nvSpPr>
        <p:spPr>
          <a:xfrm>
            <a:off x="228600" y="1201992"/>
            <a:ext cx="8636000" cy="5105400"/>
          </a:xfrm>
        </p:spPr>
        <p:txBody>
          <a:bodyPr>
            <a:noAutofit/>
          </a:bodyPr>
          <a:lstStyle/>
          <a:p>
            <a:pPr marL="287338" indent="-287338"/>
            <a:r>
              <a:rPr lang="en-US" sz="2800" dirty="0" smtClean="0"/>
              <a:t>Parallel Algorithm</a:t>
            </a:r>
          </a:p>
          <a:p>
            <a:pPr marL="630238" lvl="1" indent="-287338"/>
            <a:r>
              <a:rPr lang="en-US" dirty="0" smtClean="0"/>
              <a:t>View Gaussian Elimination as system of equations</a:t>
            </a:r>
          </a:p>
          <a:p>
            <a:pPr marL="630238" lvl="1" indent="-287338"/>
            <a:r>
              <a:rPr lang="en-US" dirty="0" smtClean="0"/>
              <a:t>Several possible work sharing patterns </a:t>
            </a:r>
          </a:p>
          <a:p>
            <a:pPr marL="287338" indent="-287338"/>
            <a:r>
              <a:rPr lang="en-US" sz="2800" dirty="0"/>
              <a:t>Arithmetic intensity 0.</a:t>
            </a:r>
            <a:r>
              <a:rPr lang="is-IS" sz="2800" dirty="0"/>
              <a:t>123 </a:t>
            </a:r>
            <a:r>
              <a:rPr lang="is-IS" sz="2800" dirty="0" smtClean="0"/>
              <a:t>flops/byte</a:t>
            </a:r>
            <a:endParaRPr lang="en-US" sz="2800" dirty="0" smtClean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352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536937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www.cc.gatech.edu</a:t>
            </a:r>
            <a:r>
              <a:rPr lang="en-US" sz="1200" dirty="0"/>
              <a:t>/~</a:t>
            </a:r>
            <a:r>
              <a:rPr lang="en-US" sz="1200" dirty="0" err="1" smtClean="0"/>
              <a:t>echow</a:t>
            </a:r>
            <a:r>
              <a:rPr lang="en-US" sz="1200" dirty="0" smtClean="0"/>
              <a:t>/pubs/</a:t>
            </a:r>
            <a:r>
              <a:rPr lang="en-US" sz="1200" dirty="0" err="1" smtClean="0"/>
              <a:t>parilu-sisc.pdf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988912"/>
            <a:ext cx="7340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887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L2012-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2015-ICL-Template</Template>
  <TotalTime>22113</TotalTime>
  <Words>2119</Words>
  <Application>Microsoft Macintosh PowerPoint</Application>
  <PresentationFormat>On-screen Show (4:3)</PresentationFormat>
  <Paragraphs>643</Paragraphs>
  <Slides>56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 Narrow</vt:lpstr>
      <vt:lpstr>Calibri</vt:lpstr>
      <vt:lpstr>Cambria Math</vt:lpstr>
      <vt:lpstr>Franklin Gothic Book</vt:lpstr>
      <vt:lpstr>Franklin Gothic Medium</vt:lpstr>
      <vt:lpstr>Mangal</vt:lpstr>
      <vt:lpstr>Symbol</vt:lpstr>
      <vt:lpstr>Times New Roman</vt:lpstr>
      <vt:lpstr>Arial</vt:lpstr>
      <vt:lpstr>ICL2012-Orange</vt:lpstr>
      <vt:lpstr>Multilevel Parallelism for Computational Engineering </vt:lpstr>
      <vt:lpstr>Acknowledgements</vt:lpstr>
      <vt:lpstr>Outline</vt:lpstr>
      <vt:lpstr>Motivation</vt:lpstr>
      <vt:lpstr>30p30n Multi-element Airfoil</vt:lpstr>
      <vt:lpstr>30p30n Multi-element Airfoil</vt:lpstr>
      <vt:lpstr>30p30n Multi-element Airfoil</vt:lpstr>
      <vt:lpstr>(I)LU Factorization</vt:lpstr>
      <vt:lpstr>Chow and Patel 2015  FINE-GRAINED PARALLEL INCOMPLETE LU FACTORIZATION</vt:lpstr>
      <vt:lpstr>Chow and Patel 2015  FINE-GRAINED PARALLEL INCOMPLETE LU FACTORIZATION</vt:lpstr>
      <vt:lpstr>Work sharing patterns</vt:lpstr>
      <vt:lpstr>Work sharing patterns</vt:lpstr>
      <vt:lpstr>Work sharing patterns</vt:lpstr>
      <vt:lpstr>Work sharing patterns</vt:lpstr>
      <vt:lpstr>Path to sparse</vt:lpstr>
      <vt:lpstr>Stream HPC benchmark on Beacon</vt:lpstr>
      <vt:lpstr>Recipes</vt:lpstr>
      <vt:lpstr>Basic Implementation</vt:lpstr>
      <vt:lpstr>Basic Implementation</vt:lpstr>
      <vt:lpstr>Results : Authored dotProduct() </vt:lpstr>
      <vt:lpstr>Results : Authored dotProduct() </vt:lpstr>
      <vt:lpstr>Results : MKL ddot() </vt:lpstr>
      <vt:lpstr>Results : MKL ddot() </vt:lpstr>
      <vt:lpstr>VTune</vt:lpstr>
      <vt:lpstr>Results : Tiled (120x120)</vt:lpstr>
      <vt:lpstr>Results : Tiled (120x120)</vt:lpstr>
      <vt:lpstr>Results : Tiled (40x40)</vt:lpstr>
      <vt:lpstr>Results : Tiled MKL ddot() (40x40)</vt:lpstr>
      <vt:lpstr>VTune</vt:lpstr>
      <vt:lpstr>Results : MKL dgemv() </vt:lpstr>
      <vt:lpstr>Results : MKL dgemm() </vt:lpstr>
      <vt:lpstr>Results : MKL dgemm() </vt:lpstr>
      <vt:lpstr>Sparse</vt:lpstr>
      <vt:lpstr>Sparse Implementation</vt:lpstr>
      <vt:lpstr>Sparse Implementation</vt:lpstr>
      <vt:lpstr>A(0) Preconditioner Generation Time</vt:lpstr>
      <vt:lpstr>A(0) Residual</vt:lpstr>
      <vt:lpstr>A(0) Non-linear Residual</vt:lpstr>
      <vt:lpstr>A(0) Residual Comparison</vt:lpstr>
      <vt:lpstr>A(0) Maximum Difference</vt:lpstr>
      <vt:lpstr>A(0) Maximum Difference</vt:lpstr>
      <vt:lpstr>Summary of Sparse A(0) Factorization</vt:lpstr>
      <vt:lpstr>Influence on MKL’s GMRES A(0)</vt:lpstr>
      <vt:lpstr>Influence on MKL’s GMRES A(1)</vt:lpstr>
      <vt:lpstr>Influence on MKL’s GMRES A(2)</vt:lpstr>
      <vt:lpstr>Influence on MKL’s GMRES A(3)</vt:lpstr>
      <vt:lpstr>Influence on MKL’s GMRES</vt:lpstr>
      <vt:lpstr>Scaling Influence on MKL’s GMRES</vt:lpstr>
      <vt:lpstr>Summary of PariLU factorization’s  influence on MKL’s GMRES</vt:lpstr>
      <vt:lpstr>Future work</vt:lpstr>
      <vt:lpstr>Questions</vt:lpstr>
      <vt:lpstr>Influence on MKL’s GMRES A(0)</vt:lpstr>
      <vt:lpstr>Influence on MKL’s GMRES A(1)</vt:lpstr>
      <vt:lpstr>Influence on MKL’s GMRES A(2)</vt:lpstr>
      <vt:lpstr>Influence on MKL’s GMRES A(3)</vt:lpstr>
      <vt:lpstr>Influence on MKL’s GMRES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305</cp:revision>
  <cp:lastPrinted>2017-04-11T17:57:18Z</cp:lastPrinted>
  <dcterms:created xsi:type="dcterms:W3CDTF">2017-02-27T20:04:07Z</dcterms:created>
  <dcterms:modified xsi:type="dcterms:W3CDTF">2017-04-25T10:50:29Z</dcterms:modified>
</cp:coreProperties>
</file>